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256E"/>
    <a:srgbClr val="FFD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B8DE2B-FE95-9B49-F12A-B32A011789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6C48212-308D-F0BC-6E0F-F1531401C2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37EC8F-A8DA-095E-2057-DB9CFB189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C9F23-0D32-400B-9D2C-4803560F6A09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C89EEB-AB1A-E2A1-9BD6-46D9228A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C0CE7C-187E-AF5B-E75D-32E7029B1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1E8BC-1579-4677-BD33-00CF1127EF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1753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292B0D-773C-ED0B-A644-303D1693B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7559B8A-FFAF-7891-038B-1C49C36C5E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A7753E-BE0F-3D76-32FD-31AF5090D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C9F23-0D32-400B-9D2C-4803560F6A09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EC1CA5-6AD1-4868-7067-072464BBB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AD342C-A0FA-B759-EBFA-BFB8B8C09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1E8BC-1579-4677-BD33-00CF1127EF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750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E84FB56-B367-9D20-2E2C-9CF1588BD0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5977771-5A7B-79D1-2BFF-6EAA3C42D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B12496-DE3D-F967-E225-B8734C184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C9F23-0D32-400B-9D2C-4803560F6A09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4EE386-8D8B-9498-4BAC-660FE9FE2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863A96-3C58-4F5D-50DF-F256247B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1E8BC-1579-4677-BD33-00CF1127EF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05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FBA071-777F-563C-0BC3-5C378F41A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FA3F29-5F6E-4C8B-601A-218F7FDB9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3FE2AC-E44D-2368-133A-557817B9F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C9F23-0D32-400B-9D2C-4803560F6A09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B23E75-F8C7-DF2A-E197-28F01D82A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EC9C7C-1AB5-1198-E2F7-9C18C6C5A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1E8BC-1579-4677-BD33-00CF1127EF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4926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8636DA-5120-9D82-D117-9E85A8C00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52E9A2B-F94D-F1F6-42E7-1C45924C2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638DBA-4EE7-EC65-EB6B-0BFE2A363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C9F23-0D32-400B-9D2C-4803560F6A09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F498D9-83D5-5EE0-7A5A-579CD3377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B30E8C-5662-ECA0-EB5C-CE6C6E6A2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1E8BC-1579-4677-BD33-00CF1127EF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181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5A3313-8AA5-4046-6884-65C7C52E0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D2C599-1DB9-02EB-C4B6-51F0BD7F03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A6A7FEA-216C-DBE7-ECCC-05434DCE28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35257DE-A107-BA8F-19EE-2F54D3520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C9F23-0D32-400B-9D2C-4803560F6A09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381ABA8-2C44-00EA-92EF-9605CB7E9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BD91F1-A2C1-8DAE-C5F5-8FB4CBB2D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1E8BC-1579-4677-BD33-00CF1127EF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1669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062B1D-07EB-A981-E806-B8D0594C4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BED464B-60A1-9AED-4BB4-5840C6F93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208F894-E113-F1BD-F85B-C4E4410357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09A9402-4840-1C3B-0F5D-E4DD9C599B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BECB9D9-420B-227A-59C9-6EE60779F3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384E3E4-EDC3-593D-1A84-CA3E924BB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C9F23-0D32-400B-9D2C-4803560F6A09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60B74C3-0C03-62FB-F2D3-C8ACCEE6A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E67CDF8-2414-6940-3DD4-432E243C4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1E8BC-1579-4677-BD33-00CF1127EF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783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72CA15-22DB-A542-87FF-8176F8999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03AD84D-7864-6B69-6C4D-DE3CA7A85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C9F23-0D32-400B-9D2C-4803560F6A09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F5F5575-EE7C-7DF3-9A51-5A56C0CE9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B7688BE-EBFC-CA45-D494-ECF614234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1E8BC-1579-4677-BD33-00CF1127EF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32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051D2F5-7850-F2E6-1B5A-DA83C8B6D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C9F23-0D32-400B-9D2C-4803560F6A09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8DA2FE3-804B-7B1C-304E-ED3F74834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57421C-589F-58FF-0FDD-5BDD889E6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1E8BC-1579-4677-BD33-00CF1127EF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01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5F8079-0706-A52A-6EC3-08C2C7FC2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BCB5BC-27B1-44AF-1A59-15AAE938A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B0A065A-3DBB-D63E-9AFC-968B5EFC43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048806-DA02-36CD-9918-9242D80E9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C9F23-0D32-400B-9D2C-4803560F6A09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0CCA14-5ABD-D66A-8EA1-FAF9E23E9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5AD9382-9C28-D8CD-12F2-658D0F12C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1E8BC-1579-4677-BD33-00CF1127EF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2643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5C3AB0-4F31-B7A0-A6AB-F82690FC5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329E4A5-4BD5-C3BC-8D54-6EAF3FDC9F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BA08606-F7CA-6CA1-D1B9-0C248D444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62948E4-3FE6-346D-6E1F-D86AA4856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C9F23-0D32-400B-9D2C-4803560F6A09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066AD2-F101-4FC7-F9F9-575B9698E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2934ED7-0373-533D-33F1-03D6486E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1E8BC-1579-4677-BD33-00CF1127EF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123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FF43E45-00C1-25A8-A1E2-E5F51D26E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F0544A-9C80-8672-AEF5-90920F6E4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5708E3-DD2B-90BF-E9AA-B7C9430E4F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BC9F23-0D32-400B-9D2C-4803560F6A09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C84B30-7238-3471-5960-D1ECF31D63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BACB85-709E-2D7A-FD09-6EDE27B32C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71E8BC-1579-4677-BD33-00CF1127EF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726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s://sso.avenirs.onisep.fr/realms/avenirs/protocol/openid-connect/auth?response_type=code&amp;client_id=avenirs&amp;scope=openid%20roles%20email&amp;state=qSReirgODZ4tnAzwQP9HboMnqiUR0GPyeHUIYj-1_8s%3D&amp;redirect_uri=https://app.avenirs.onisep.fr/login/oauth2/code/avenirs&amp;nonce=4ulTHG6CahMLTFT5oj8BtVta25664bRilcw3xIFTLL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2C8574-853B-C399-F62B-CBEACD5EA7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8476" y="2112705"/>
            <a:ext cx="10657702" cy="291019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FR" sz="5000">
                <a:latin typeface="Avenir Next LT Pro Demi" panose="020F0502020204030204" pitchFamily="34" charset="0"/>
              </a:rPr>
              <a:t>Pour accompagner les élèves à l’orientation dès la rentrée 2025 :</a:t>
            </a:r>
            <a:br>
              <a:rPr lang="fr-FR" sz="5000">
                <a:latin typeface="Avenir Next LT Pro Demi" panose="020F0502020204030204" pitchFamily="34" charset="0"/>
              </a:rPr>
            </a:br>
            <a:r>
              <a:rPr lang="fr-FR" sz="5000">
                <a:latin typeface="Avenir Next LT Pro Demi" panose="020F0502020204030204" pitchFamily="34" charset="0"/>
              </a:rPr>
              <a:t>La plateforme </a:t>
            </a:r>
            <a:r>
              <a:rPr lang="fr-FR" sz="5000" b="1">
                <a:solidFill>
                  <a:srgbClr val="FFD500"/>
                </a:solidFill>
                <a:latin typeface="Avenir Next LT Pro" panose="020B0504020202020204" pitchFamily="34" charset="0"/>
              </a:rPr>
              <a:t>Avenir(s)</a:t>
            </a:r>
            <a:br>
              <a:rPr lang="fr-FR" sz="5000">
                <a:latin typeface="Avenir Next LT Pro Demi" panose="020F0502020204030204" pitchFamily="34" charset="0"/>
              </a:rPr>
            </a:br>
            <a:r>
              <a:rPr lang="fr-FR" sz="5000">
                <a:latin typeface="Avenir Next LT Pro Demi" panose="020F0502020204030204" pitchFamily="34" charset="0"/>
              </a:rPr>
              <a:t>dans l’Enseignement catholique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090BE3D-0244-4132-C90C-4FDF3A0A5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472497"/>
            <a:ext cx="9144000" cy="716244"/>
          </a:xfrm>
        </p:spPr>
        <p:txBody>
          <a:bodyPr>
            <a:normAutofit/>
          </a:bodyPr>
          <a:lstStyle/>
          <a:p>
            <a:r>
              <a:rPr lang="fr-FR" sz="2800" i="1">
                <a:solidFill>
                  <a:srgbClr val="5D256E"/>
                </a:solidFill>
                <a:latin typeface="Avenir Next LT Pro Demi" panose="020B0704020202020204" pitchFamily="34" charset="0"/>
              </a:rPr>
              <a:t>Le jeune acteur et auteur de son parcours</a:t>
            </a:r>
          </a:p>
        </p:txBody>
      </p:sp>
      <p:pic>
        <p:nvPicPr>
          <p:cNvPr id="5" name="Graphique 4">
            <a:extLst>
              <a:ext uri="{FF2B5EF4-FFF2-40B4-BE49-F238E27FC236}">
                <a16:creationId xmlns:a16="http://schemas.microsoft.com/office/drawing/2014/main" id="{94A7F1B2-AA2A-C8C7-F64D-3AAED5AF1D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22724" y="238117"/>
            <a:ext cx="2827237" cy="913190"/>
          </a:xfrm>
          <a:prstGeom prst="rect">
            <a:avLst/>
          </a:prstGeom>
        </p:spPr>
      </p:pic>
      <p:pic>
        <p:nvPicPr>
          <p:cNvPr id="7" name="Image 6" descr="Une image contenant Graphique, Police, graphisme, conception&#10;&#10;Le contenu généré par l’IA peut être incorrect.">
            <a:extLst>
              <a:ext uri="{FF2B5EF4-FFF2-40B4-BE49-F238E27FC236}">
                <a16:creationId xmlns:a16="http://schemas.microsoft.com/office/drawing/2014/main" id="{C2E34E45-5480-1BB8-2FD8-80988CE922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837" y="335337"/>
            <a:ext cx="3615396" cy="77739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2DBBAD8-AE60-7796-119A-E78E0F8E3DF5}"/>
              </a:ext>
            </a:extLst>
          </p:cNvPr>
          <p:cNvSpPr/>
          <p:nvPr/>
        </p:nvSpPr>
        <p:spPr>
          <a:xfrm>
            <a:off x="-279400" y="1421800"/>
            <a:ext cx="12865100" cy="152167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870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EC5DB8-7468-9315-74DF-EA566A20A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>
                <a:latin typeface="Avenir Next LT Pro Demi" panose="020B0704020202020204" pitchFamily="34" charset="0"/>
              </a:rPr>
              <a:t>La plateforme </a:t>
            </a:r>
            <a:r>
              <a:rPr lang="fr-FR" sz="4800" b="1">
                <a:solidFill>
                  <a:srgbClr val="FFD500"/>
                </a:solidFill>
                <a:latin typeface="Avenir Next LT Pro" panose="020B0504020202020204" pitchFamily="34" charset="0"/>
              </a:rPr>
              <a:t>Avenir(s)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34DBCA-6C07-9F71-A0FD-7E518B8DB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1108"/>
            <a:ext cx="10515600" cy="3500204"/>
          </a:xfrm>
          <a:ln w="19050">
            <a:solidFill>
              <a:srgbClr val="5D256E"/>
            </a:solidFill>
          </a:ln>
        </p:spPr>
        <p:txBody>
          <a:bodyPr>
            <a:normAutofit/>
          </a:bodyPr>
          <a:lstStyle/>
          <a:p>
            <a:pPr marL="0" indent="0">
              <a:buClr>
                <a:srgbClr val="FFD500"/>
              </a:buClr>
              <a:buNone/>
            </a:pPr>
            <a:endParaRPr lang="fr-FR">
              <a:latin typeface="Avenir Next LT Pro" panose="020B0504020202020204" pitchFamily="34" charset="0"/>
            </a:endParaRPr>
          </a:p>
          <a:p>
            <a:pPr>
              <a:buClr>
                <a:srgbClr val="FFD500"/>
              </a:buClr>
              <a:buFont typeface="Wingdings" panose="05000000000000000000" pitchFamily="2" charset="2"/>
              <a:buChar char="§"/>
            </a:pPr>
            <a:r>
              <a:rPr lang="fr-FR">
                <a:latin typeface="Avenir Next LT Pro" panose="020B0504020202020204" pitchFamily="34" charset="0"/>
              </a:rPr>
              <a:t>Une plateforme numérique gratuite au service des élèves et des équipes éducatives.</a:t>
            </a:r>
          </a:p>
          <a:p>
            <a:pPr>
              <a:buClr>
                <a:srgbClr val="FFD500"/>
              </a:buClr>
              <a:buFont typeface="Wingdings" panose="05000000000000000000" pitchFamily="2" charset="2"/>
              <a:buChar char="§"/>
            </a:pPr>
            <a:r>
              <a:rPr lang="fr-FR">
                <a:latin typeface="Avenir Next LT Pro" panose="020B0504020202020204" pitchFamily="34" charset="0"/>
              </a:rPr>
              <a:t>Un outil pour l’accompagnement à l’orientation et à la préparation des jeunes aux formations et métiers de demain.</a:t>
            </a:r>
          </a:p>
          <a:p>
            <a:pPr>
              <a:buClr>
                <a:srgbClr val="FFD500"/>
              </a:buClr>
              <a:buFont typeface="Wingdings" panose="05000000000000000000" pitchFamily="2" charset="2"/>
              <a:buChar char="§"/>
            </a:pPr>
            <a:r>
              <a:rPr lang="fr-FR">
                <a:latin typeface="Avenir Next LT Pro" panose="020B0504020202020204" pitchFamily="34" charset="0"/>
              </a:rPr>
              <a:t>Des ressources pour les élèves, les enseignants et les chefs d’établissement.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C031980-EF15-7DA8-3311-66B6CE75D764}"/>
              </a:ext>
            </a:extLst>
          </p:cNvPr>
          <p:cNvSpPr txBox="1"/>
          <p:nvPr/>
        </p:nvSpPr>
        <p:spPr>
          <a:xfrm>
            <a:off x="10282881" y="469938"/>
            <a:ext cx="190911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0">
                <a:solidFill>
                  <a:srgbClr val="5D256E"/>
                </a:solidFill>
                <a:latin typeface="Avenir Next LT Pro Demi" panose="020B0704020202020204" pitchFamily="34" charset="0"/>
              </a:rPr>
              <a:t>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4E83ED-5F6A-3771-21E8-9FE5C933D892}"/>
              </a:ext>
            </a:extLst>
          </p:cNvPr>
          <p:cNvSpPr/>
          <p:nvPr/>
        </p:nvSpPr>
        <p:spPr>
          <a:xfrm>
            <a:off x="0" y="6352152"/>
            <a:ext cx="12192000" cy="152167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11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9A226D-CA28-2520-84FC-61554F1A5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9756" y="365125"/>
            <a:ext cx="9284043" cy="1325563"/>
          </a:xfrm>
        </p:spPr>
        <p:txBody>
          <a:bodyPr>
            <a:normAutofit/>
          </a:bodyPr>
          <a:lstStyle/>
          <a:p>
            <a:r>
              <a:rPr lang="fr-FR">
                <a:latin typeface="Avenir Next LT Pro Demi" panose="020B0704020202020204" pitchFamily="34" charset="0"/>
              </a:rPr>
              <a:t>bonnes raisons de se connecter à la plateforme </a:t>
            </a:r>
            <a:r>
              <a:rPr lang="fr-FR" b="1">
                <a:solidFill>
                  <a:srgbClr val="FFD500"/>
                </a:solidFill>
                <a:latin typeface="Avenir Next LT Pro" panose="020B0504020202020204" pitchFamily="34" charset="0"/>
              </a:rPr>
              <a:t>Avenir(s)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08CB1C-9151-23AF-6C37-B4A2D9057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3323"/>
            <a:ext cx="10515600" cy="398363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Clr>
                <a:srgbClr val="FFD500"/>
              </a:buClr>
              <a:buFont typeface="Wingdings" panose="05000000000000000000" pitchFamily="2" charset="2"/>
              <a:buChar char="Ø"/>
            </a:pPr>
            <a:r>
              <a:rPr lang="fr-FR" sz="2400">
                <a:solidFill>
                  <a:srgbClr val="5D256E"/>
                </a:solidFill>
                <a:latin typeface="Avenir Next LT Pro Demi"/>
              </a:rPr>
              <a:t>Pour les élèves : </a:t>
            </a:r>
            <a:r>
              <a:rPr lang="fr-FR" sz="2400">
                <a:latin typeface="Avenir Next LT Pro"/>
              </a:rPr>
              <a:t>une plateforme proposant des outils et des ressources pour s’orienter et la possibilité de garder en mémoire toutes activités et recherches faites dans le cadre de l’accompagnement à l’orientation. </a:t>
            </a:r>
            <a:endParaRPr lang="fr-FR"/>
          </a:p>
          <a:p>
            <a:pPr>
              <a:buClr>
                <a:srgbClr val="FFD500"/>
              </a:buClr>
              <a:buFont typeface="Wingdings" panose="05000000000000000000" pitchFamily="2" charset="2"/>
              <a:buChar char="Ø"/>
            </a:pPr>
            <a:r>
              <a:rPr lang="fr-FR" sz="2400">
                <a:solidFill>
                  <a:srgbClr val="5D256E"/>
                </a:solidFill>
                <a:latin typeface="Avenir Next LT Pro Demi" panose="020B0704020202020204" pitchFamily="34" charset="0"/>
              </a:rPr>
              <a:t>Pour les Enseignants et les référents Orientation des établissements :</a:t>
            </a:r>
            <a:r>
              <a:rPr lang="fr-FR" sz="2400">
                <a:latin typeface="Avenir Next LT Pro" panose="020B0504020202020204" pitchFamily="34" charset="0"/>
              </a:rPr>
              <a:t> suivi du projet d’orientation de ses élèves, mise en place d’évènements liés à l’orientation, mise à disposition de progressions, de projets et d’activités</a:t>
            </a:r>
          </a:p>
          <a:p>
            <a:pPr>
              <a:buClr>
                <a:srgbClr val="FFD500"/>
              </a:buClr>
              <a:buFont typeface="Wingdings" panose="05000000000000000000" pitchFamily="2" charset="2"/>
              <a:buChar char="Ø"/>
            </a:pPr>
            <a:r>
              <a:rPr lang="fr-FR" sz="2400">
                <a:solidFill>
                  <a:srgbClr val="5D256E"/>
                </a:solidFill>
                <a:latin typeface="Avenir Next LT Pro Demi" panose="020B0704020202020204" pitchFamily="34" charset="0"/>
              </a:rPr>
              <a:t>Pour les directions diocésaines : </a:t>
            </a:r>
            <a:r>
              <a:rPr lang="fr-FR" sz="2400">
                <a:latin typeface="Avenir Next LT Pro" panose="020B0504020202020204" pitchFamily="34" charset="0"/>
              </a:rPr>
              <a:t>devenir des acteurs structurants du soutien pédagogique, impulser des évènements diocésains.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44FB8D-63DB-959A-52F3-956F9FAB758D}"/>
              </a:ext>
            </a:extLst>
          </p:cNvPr>
          <p:cNvSpPr txBox="1"/>
          <p:nvPr/>
        </p:nvSpPr>
        <p:spPr>
          <a:xfrm>
            <a:off x="908222" y="58410"/>
            <a:ext cx="951470" cy="1938992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sz="12000" b="1">
                <a:solidFill>
                  <a:srgbClr val="5D256E">
                    <a:alpha val="60000"/>
                  </a:srgbClr>
                </a:solidFill>
                <a:latin typeface="Avenir Next LT Pro" panose="020B0504020202020204" pitchFamily="34" charset="0"/>
              </a:rPr>
              <a:t>3</a:t>
            </a:r>
            <a:endParaRPr lang="fr-FR" sz="12000" b="1">
              <a:solidFill>
                <a:schemeClr val="tx1">
                  <a:alpha val="60000"/>
                </a:schemeClr>
              </a:solidFill>
              <a:latin typeface="Avenir Next LT Pro" panose="020B05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340CE8-7306-AF50-267F-6CF89447DEE0}"/>
              </a:ext>
            </a:extLst>
          </p:cNvPr>
          <p:cNvSpPr/>
          <p:nvPr/>
        </p:nvSpPr>
        <p:spPr>
          <a:xfrm>
            <a:off x="0" y="6352152"/>
            <a:ext cx="12192000" cy="152167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593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D5C19C90-E971-3678-6DE8-8B395EEFB110}"/>
              </a:ext>
            </a:extLst>
          </p:cNvPr>
          <p:cNvSpPr txBox="1">
            <a:spLocks/>
          </p:cNvSpPr>
          <p:nvPr/>
        </p:nvSpPr>
        <p:spPr>
          <a:xfrm>
            <a:off x="6096000" y="1240490"/>
            <a:ext cx="5389303" cy="4598179"/>
          </a:xfrm>
          <a:prstGeom prst="roundRect">
            <a:avLst>
              <a:gd name="adj" fmla="val 11851"/>
            </a:avLst>
          </a:prstGeom>
          <a:solidFill>
            <a:srgbClr val="5D256E">
              <a:alpha val="10000"/>
            </a:srgbClr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407B35B-4234-1731-46A1-D32629EBB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830" y="689547"/>
            <a:ext cx="5294938" cy="3170419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D500"/>
                </a:solidFill>
                <a:latin typeface="Avenir Next LT Pro Demi" panose="020B0704020202020204" pitchFamily="34" charset="0"/>
              </a:rPr>
              <a:t>&gt;&gt;&gt;	</a:t>
            </a:r>
            <a:r>
              <a:rPr lang="fr-FR">
                <a:latin typeface="Avenir Next LT Pro Demi" panose="020B0704020202020204" pitchFamily="34" charset="0"/>
              </a:rPr>
              <a:t>À la rentrée de 	septembre 2025, </a:t>
            </a:r>
            <a:br>
              <a:rPr lang="fr-FR">
                <a:latin typeface="Avenir Next LT Pro Demi" panose="020B0704020202020204" pitchFamily="34" charset="0"/>
              </a:rPr>
            </a:br>
            <a:r>
              <a:rPr lang="fr-FR">
                <a:latin typeface="Avenir Next LT Pro Demi" panose="020B0704020202020204" pitchFamily="34" charset="0"/>
              </a:rPr>
              <a:t>	3 niveaux d’animation</a:t>
            </a:r>
            <a:br>
              <a:rPr lang="fr-FR">
                <a:latin typeface="Avenir Next LT Pro Demi" panose="020B0704020202020204" pitchFamily="34" charset="0"/>
              </a:rPr>
            </a:br>
            <a:r>
              <a:rPr lang="fr-FR">
                <a:latin typeface="Avenir Next LT Pro Demi" panose="020B0704020202020204" pitchFamily="34" charset="0"/>
              </a:rPr>
              <a:t>	pour la plateforme 	</a:t>
            </a:r>
            <a:r>
              <a:rPr lang="fr-FR" b="1">
                <a:solidFill>
                  <a:srgbClr val="FFD500"/>
                </a:solidFill>
                <a:latin typeface="Avenir Next LT Pro" panose="020B0504020202020204" pitchFamily="34" charset="0"/>
              </a:rPr>
              <a:t>Avenir(s) </a:t>
            </a:r>
            <a:r>
              <a:rPr lang="fr-FR">
                <a:latin typeface="Avenir Next LT Pro Demi" panose="020B0704020202020204" pitchFamily="34" charset="0"/>
              </a:rPr>
              <a:t>dans</a:t>
            </a:r>
            <a:br>
              <a:rPr lang="fr-FR">
                <a:latin typeface="Avenir Next LT Pro Demi" panose="020B0704020202020204" pitchFamily="34" charset="0"/>
              </a:rPr>
            </a:br>
            <a:r>
              <a:rPr lang="fr-FR">
                <a:latin typeface="Avenir Next LT Pro Demi" panose="020B0704020202020204" pitchFamily="34" charset="0"/>
              </a:rPr>
              <a:t>	l’Enseignement 	catholique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EFD052-F951-0E1F-66CA-EADB78561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3382" y="1791324"/>
            <a:ext cx="5389303" cy="3680084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5D256E"/>
              </a:buClr>
              <a:buFont typeface="+mj-lt"/>
              <a:buAutoNum type="arabicParenR"/>
            </a:pPr>
            <a:r>
              <a:rPr lang="fr-FR" sz="2400">
                <a:solidFill>
                  <a:srgbClr val="5D256E"/>
                </a:solidFill>
                <a:latin typeface="Avenir Next LT Pro Demi" panose="020B0704020202020204" pitchFamily="34" charset="0"/>
              </a:rPr>
              <a:t>Au niveau de l’établissement : </a:t>
            </a:r>
            <a:r>
              <a:rPr lang="fr-FR" sz="2400">
                <a:latin typeface="Avenir Next LT Pro" panose="020B0504020202020204" pitchFamily="34" charset="0"/>
              </a:rPr>
              <a:t>pilotage pris en charge par  le chef d’établissement ou le référent orientation</a:t>
            </a:r>
          </a:p>
          <a:p>
            <a:pPr marL="514350" indent="-514350">
              <a:buClr>
                <a:srgbClr val="5D256E"/>
              </a:buClr>
              <a:buFont typeface="+mj-lt"/>
              <a:buAutoNum type="arabicParenR"/>
            </a:pPr>
            <a:r>
              <a:rPr lang="fr-FR" sz="2400">
                <a:solidFill>
                  <a:srgbClr val="5D256E"/>
                </a:solidFill>
                <a:latin typeface="Avenir Next LT Pro Demi" panose="020B0704020202020204" pitchFamily="34" charset="0"/>
              </a:rPr>
              <a:t>Au niveau de la direction diocésaine : </a:t>
            </a:r>
            <a:r>
              <a:rPr lang="fr-FR" sz="2400">
                <a:latin typeface="Avenir Next LT Pro" panose="020B0504020202020204" pitchFamily="34" charset="0"/>
              </a:rPr>
              <a:t>diffusion des informations du territoire</a:t>
            </a:r>
          </a:p>
          <a:p>
            <a:pPr marL="514350" indent="-514350">
              <a:buClr>
                <a:srgbClr val="5D256E"/>
              </a:buClr>
              <a:buFont typeface="+mj-lt"/>
              <a:buAutoNum type="arabicParenR"/>
            </a:pPr>
            <a:r>
              <a:rPr lang="fr-FR" sz="2400">
                <a:solidFill>
                  <a:srgbClr val="5D256E"/>
                </a:solidFill>
                <a:latin typeface="Avenir Next LT Pro Demi" panose="020B0704020202020204" pitchFamily="34" charset="0"/>
              </a:rPr>
              <a:t>Au niveau national : </a:t>
            </a:r>
            <a:r>
              <a:rPr lang="fr-FR" sz="2400">
                <a:latin typeface="Avenir Next LT Pro" panose="020B0504020202020204" pitchFamily="34" charset="0"/>
              </a:rPr>
              <a:t>diffusion d’informations nationales et convention avec l’Onisep.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4C0B6E-DB85-F8E9-F6D3-23BD0D2BFBEE}"/>
              </a:ext>
            </a:extLst>
          </p:cNvPr>
          <p:cNvSpPr/>
          <p:nvPr/>
        </p:nvSpPr>
        <p:spPr>
          <a:xfrm>
            <a:off x="0" y="6352152"/>
            <a:ext cx="12192000" cy="152167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1749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DA9942F-A18C-9E9D-BF08-9291C54E1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372198B-1451-946B-491A-9E0953B43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259" y="388915"/>
            <a:ext cx="11559941" cy="97431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4000">
                <a:latin typeface="Avenir Next LT Pro Demi" panose="020B0704020202020204" pitchFamily="34" charset="0"/>
              </a:rPr>
              <a:t>Les </a:t>
            </a:r>
            <a:r>
              <a:rPr lang="en-US" sz="4000" err="1">
                <a:latin typeface="Avenir Next LT Pro Demi" panose="020B0704020202020204" pitchFamily="34" charset="0"/>
              </a:rPr>
              <a:t>modalités</a:t>
            </a:r>
            <a:r>
              <a:rPr lang="en-US" sz="4000">
                <a:latin typeface="Avenir Next LT Pro Demi" panose="020B0704020202020204" pitchFamily="34" charset="0"/>
              </a:rPr>
              <a:t> </a:t>
            </a:r>
            <a:r>
              <a:rPr lang="en-US" sz="4000" err="1">
                <a:latin typeface="Avenir Next LT Pro Demi" panose="020B0704020202020204" pitchFamily="34" charset="0"/>
              </a:rPr>
              <a:t>d’accès</a:t>
            </a:r>
            <a:r>
              <a:rPr lang="en-US" sz="4000">
                <a:latin typeface="Avenir Next LT Pro Demi" panose="020B0704020202020204" pitchFamily="34" charset="0"/>
              </a:rPr>
              <a:t> à la </a:t>
            </a:r>
            <a:r>
              <a:rPr lang="en-US" sz="4000" err="1">
                <a:latin typeface="Avenir Next LT Pro Demi" panose="020B0704020202020204" pitchFamily="34" charset="0"/>
              </a:rPr>
              <a:t>plateforme</a:t>
            </a:r>
            <a:r>
              <a:rPr lang="en-US" sz="4000">
                <a:latin typeface="Avenir Next LT Pro Demi" panose="020B0704020202020204" pitchFamily="34" charset="0"/>
              </a:rPr>
              <a:t> </a:t>
            </a:r>
            <a:r>
              <a:rPr lang="en-US" sz="4000" b="1">
                <a:solidFill>
                  <a:srgbClr val="FFD500"/>
                </a:solidFill>
                <a:latin typeface="Avenir Next LT Pro" panose="020B0504020202020204" pitchFamily="34" charset="0"/>
              </a:rPr>
              <a:t>Avenir(s)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EACD61-2494-3678-3EED-85DF18ED0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9809" y="5853241"/>
            <a:ext cx="6572382" cy="558089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1900" b="1" err="1">
                <a:latin typeface="Avenir Next LT Pro" panose="020B0504020202020204" pitchFamily="34" charset="0"/>
              </a:rPr>
              <a:t>L’inscription</a:t>
            </a:r>
            <a:r>
              <a:rPr lang="en-US" sz="1900" b="1">
                <a:latin typeface="Avenir Next LT Pro" panose="020B0504020202020204" pitchFamily="34" charset="0"/>
              </a:rPr>
              <a:t> </a:t>
            </a:r>
            <a:r>
              <a:rPr lang="en-US" sz="1900" b="1" err="1">
                <a:latin typeface="Avenir Next LT Pro" panose="020B0504020202020204" pitchFamily="34" charset="0"/>
              </a:rPr>
              <a:t>est</a:t>
            </a:r>
            <a:r>
              <a:rPr lang="en-US" sz="1900" b="1">
                <a:latin typeface="Avenir Next LT Pro" panose="020B0504020202020204" pitchFamily="34" charset="0"/>
              </a:rPr>
              <a:t> de la </a:t>
            </a:r>
            <a:r>
              <a:rPr lang="en-US" sz="1900" b="1" err="1">
                <a:latin typeface="Avenir Next LT Pro" panose="020B0504020202020204" pitchFamily="34" charset="0"/>
              </a:rPr>
              <a:t>responsabilité</a:t>
            </a:r>
            <a:r>
              <a:rPr lang="en-US" sz="1900" b="1">
                <a:latin typeface="Avenir Next LT Pro" panose="020B0504020202020204" pitchFamily="34" charset="0"/>
              </a:rPr>
              <a:t> du chef </a:t>
            </a:r>
            <a:r>
              <a:rPr lang="en-US" sz="1900" b="1" err="1">
                <a:latin typeface="Avenir Next LT Pro" panose="020B0504020202020204" pitchFamily="34" charset="0"/>
              </a:rPr>
              <a:t>d’établissement</a:t>
            </a:r>
            <a:r>
              <a:rPr lang="en-US" sz="1900" b="1">
                <a:latin typeface="Avenir Next LT Pro" panose="020B0504020202020204" pitchFamily="34" charset="0"/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9BC396-4A43-4E6D-FEE2-4DCFD4FE3390}"/>
              </a:ext>
            </a:extLst>
          </p:cNvPr>
          <p:cNvSpPr/>
          <p:nvPr/>
        </p:nvSpPr>
        <p:spPr>
          <a:xfrm>
            <a:off x="0" y="6352152"/>
            <a:ext cx="12192000" cy="152167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Graphique 3" descr="Retour avec un remplissage uni">
            <a:extLst>
              <a:ext uri="{FF2B5EF4-FFF2-40B4-BE49-F238E27FC236}">
                <a16:creationId xmlns:a16="http://schemas.microsoft.com/office/drawing/2014/main" id="{56E6D37E-E6AA-19C1-EE97-3C3D5DCA99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48274" y="3225800"/>
            <a:ext cx="914400" cy="9144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29A1CD1-E4DF-70A4-11DA-1AF89D041C56}"/>
              </a:ext>
            </a:extLst>
          </p:cNvPr>
          <p:cNvSpPr txBox="1"/>
          <p:nvPr/>
        </p:nvSpPr>
        <p:spPr>
          <a:xfrm>
            <a:off x="9705474" y="3990473"/>
            <a:ext cx="181142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u="sng">
                <a:latin typeface="Avenir Next LT Pro Demi"/>
                <a:hlinkClick r:id="rId4"/>
              </a:rPr>
              <a:t>Se connecter</a:t>
            </a:r>
            <a:endParaRPr lang="fr-FR" u="sng">
              <a:latin typeface="Avenir Next LT Pro Demi"/>
            </a:endParaRPr>
          </a:p>
        </p:txBody>
      </p:sp>
      <p:pic>
        <p:nvPicPr>
          <p:cNvPr id="8" name="Image 7" descr="Une image contenant texte, capture d’écran, Système d’exploitation&#10;&#10;Le contenu généré par l’IA peut être incorrect.">
            <a:extLst>
              <a:ext uri="{FF2B5EF4-FFF2-40B4-BE49-F238E27FC236}">
                <a16:creationId xmlns:a16="http://schemas.microsoft.com/office/drawing/2014/main" id="{3481CA27-1B12-B596-4BBC-0350FFDB47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3384" y="1566361"/>
            <a:ext cx="6337969" cy="424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7456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Microsoft Office PowerPoint</Application>
  <PresentationFormat>Grand écran</PresentationFormat>
  <Paragraphs>20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Aptos</vt:lpstr>
      <vt:lpstr>Aptos Display</vt:lpstr>
      <vt:lpstr>Arial</vt:lpstr>
      <vt:lpstr>Avenir Next LT Pro</vt:lpstr>
      <vt:lpstr>Avenir Next LT Pro Demi</vt:lpstr>
      <vt:lpstr>Wingdings</vt:lpstr>
      <vt:lpstr>Thème Office</vt:lpstr>
      <vt:lpstr>Pour accompagner les élèves à l’orientation dès la rentrée 2025 : La plateforme Avenir(s) dans l’Enseignement catholique</vt:lpstr>
      <vt:lpstr>La plateforme Avenir(s)</vt:lpstr>
      <vt:lpstr>bonnes raisons de se connecter à la plateforme Avenir(s)</vt:lpstr>
      <vt:lpstr>&gt;&gt;&gt; À la rentrée de  septembre 2025,   3 niveaux d’animation  pour la plateforme  Avenir(s) dans  l’Enseignement  catholique</vt:lpstr>
      <vt:lpstr>Les modalités d’accès à la plateforme Avenir(s)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Thaïs BOUILLON</dc:creator>
  <cp:lastModifiedBy>Benoît SKOURATKO</cp:lastModifiedBy>
  <cp:revision>3</cp:revision>
  <cp:lastPrinted>2025-06-12T13:11:03Z</cp:lastPrinted>
  <dcterms:created xsi:type="dcterms:W3CDTF">2025-06-12T09:00:11Z</dcterms:created>
  <dcterms:modified xsi:type="dcterms:W3CDTF">2025-06-16T09:44:02Z</dcterms:modified>
</cp:coreProperties>
</file>