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pptx" ContentType="application/vnd.openxmlformats-officedocument.presentationml.presentatio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8" r:id="rId4"/>
    <p:sldId id="259" r:id="rId5"/>
    <p:sldId id="264" r:id="rId6"/>
    <p:sldId id="261" r:id="rId7"/>
    <p:sldId id="260" r:id="rId8"/>
    <p:sldId id="269" r:id="rId9"/>
    <p:sldId id="263" r:id="rId10"/>
    <p:sldId id="270" r:id="rId11"/>
    <p:sldId id="265" r:id="rId12"/>
    <p:sldId id="266" r:id="rId13"/>
    <p:sldId id="271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6" d="100"/>
          <a:sy n="36" d="100"/>
        </p:scale>
        <p:origin x="-15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47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547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86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48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41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00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732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83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868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91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82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D1E2F-21F1-432D-BA8B-96E9F23E9B1E}" type="datetimeFigureOut">
              <a:rPr lang="fr-FR" smtClean="0"/>
              <a:t>10/02/18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A062E-35E9-4D68-8DE5-A2FAC29C5F1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8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9.bin"/><Relationship Id="rId5" Type="http://schemas.openxmlformats.org/officeDocument/2006/relationships/package" Target="../embeddings/Pr_sentation_Microsoft_PowerPoint9.pptx"/><Relationship Id="rId6" Type="http://schemas.openxmlformats.org/officeDocument/2006/relationships/image" Target="../media/image2.emf"/><Relationship Id="rId7" Type="http://schemas.openxmlformats.org/officeDocument/2006/relationships/image" Target="../media/image5.jpe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10.bin"/><Relationship Id="rId5" Type="http://schemas.openxmlformats.org/officeDocument/2006/relationships/package" Target="../embeddings/Pr_sentation_Microsoft_PowerPoint10.pptx"/><Relationship Id="rId6" Type="http://schemas.openxmlformats.org/officeDocument/2006/relationships/image" Target="../media/image2.emf"/><Relationship Id="rId7" Type="http://schemas.openxmlformats.org/officeDocument/2006/relationships/image" Target="../media/image6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11.bin"/><Relationship Id="rId5" Type="http://schemas.openxmlformats.org/officeDocument/2006/relationships/package" Target="../embeddings/Pr_sentation_Microsoft_PowerPoint11.pptx"/><Relationship Id="rId6" Type="http://schemas.openxmlformats.org/officeDocument/2006/relationships/image" Target="../media/image2.emf"/><Relationship Id="rId7" Type="http://schemas.openxmlformats.org/officeDocument/2006/relationships/image" Target="../media/image7.jpe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12.bin"/><Relationship Id="rId5" Type="http://schemas.openxmlformats.org/officeDocument/2006/relationships/package" Target="../embeddings/Pr_sentation_Microsoft_PowerPoint12.pptx"/><Relationship Id="rId6" Type="http://schemas.openxmlformats.org/officeDocument/2006/relationships/image" Target="../media/image2.emf"/><Relationship Id="rId7" Type="http://schemas.openxmlformats.org/officeDocument/2006/relationships/hyperlink" Target="https://vimeo.com/user38872341/review/246232555/d16fbcfaac" TargetMode="External"/><Relationship Id="rId8" Type="http://schemas.openxmlformats.org/officeDocument/2006/relationships/image" Target="../media/image8.png"/><Relationship Id="rId9" Type="http://schemas.openxmlformats.org/officeDocument/2006/relationships/image" Target="../media/image3.jpeg"/><Relationship Id="rId10" Type="http://schemas.openxmlformats.org/officeDocument/2006/relationships/hyperlink" Target="http://www.mooc-renasup.org/" TargetMode="External"/><Relationship Id="rId11" Type="http://schemas.openxmlformats.org/officeDocument/2006/relationships/image" Target="../media/image9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Pr_sentation_Microsoft_PowerPoint1.pptx"/><Relationship Id="rId6" Type="http://schemas.openxmlformats.org/officeDocument/2006/relationships/image" Target="../media/image2.emf"/><Relationship Id="rId7" Type="http://schemas.openxmlformats.org/officeDocument/2006/relationships/image" Target="../media/image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2.bin"/><Relationship Id="rId5" Type="http://schemas.openxmlformats.org/officeDocument/2006/relationships/package" Target="../embeddings/Pr_sentation_Microsoft_PowerPoint2.pptx"/><Relationship Id="rId6" Type="http://schemas.openxmlformats.org/officeDocument/2006/relationships/image" Target="../media/image2.emf"/><Relationship Id="rId7" Type="http://schemas.openxmlformats.org/officeDocument/2006/relationships/image" Target="../media/image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3.bin"/><Relationship Id="rId5" Type="http://schemas.openxmlformats.org/officeDocument/2006/relationships/package" Target="../embeddings/Pr_sentation_Microsoft_PowerPoint3.pptx"/><Relationship Id="rId6" Type="http://schemas.openxmlformats.org/officeDocument/2006/relationships/image" Target="../media/image2.emf"/><Relationship Id="rId7" Type="http://schemas.openxmlformats.org/officeDocument/2006/relationships/image" Target="../media/image4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4.bin"/><Relationship Id="rId5" Type="http://schemas.openxmlformats.org/officeDocument/2006/relationships/package" Target="../embeddings/Pr_sentation_Microsoft_PowerPoint4.pptx"/><Relationship Id="rId6" Type="http://schemas.openxmlformats.org/officeDocument/2006/relationships/image" Target="../media/image2.emf"/><Relationship Id="rId7" Type="http://schemas.openxmlformats.org/officeDocument/2006/relationships/image" Target="../media/image3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5.bin"/><Relationship Id="rId5" Type="http://schemas.openxmlformats.org/officeDocument/2006/relationships/package" Target="../embeddings/Pr_sentation_Microsoft_PowerPoint5.pptx"/><Relationship Id="rId6" Type="http://schemas.openxmlformats.org/officeDocument/2006/relationships/image" Target="../media/image2.emf"/><Relationship Id="rId7" Type="http://schemas.openxmlformats.org/officeDocument/2006/relationships/image" Target="../media/image3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6.bin"/><Relationship Id="rId5" Type="http://schemas.openxmlformats.org/officeDocument/2006/relationships/package" Target="../embeddings/Pr_sentation_Microsoft_PowerPoint6.pptx"/><Relationship Id="rId6" Type="http://schemas.openxmlformats.org/officeDocument/2006/relationships/image" Target="../media/image2.emf"/><Relationship Id="rId7" Type="http://schemas.openxmlformats.org/officeDocument/2006/relationships/image" Target="../media/image3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7.bin"/><Relationship Id="rId5" Type="http://schemas.openxmlformats.org/officeDocument/2006/relationships/package" Target="../embeddings/Pr_sentation_Microsoft_PowerPoint7.pptx"/><Relationship Id="rId6" Type="http://schemas.openxmlformats.org/officeDocument/2006/relationships/image" Target="../media/image2.emf"/><Relationship Id="rId7" Type="http://schemas.openxmlformats.org/officeDocument/2006/relationships/image" Target="../media/image3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user38872341/review/241655292/a86f65a5be" TargetMode="External"/><Relationship Id="rId4" Type="http://schemas.openxmlformats.org/officeDocument/2006/relationships/oleObject" Target="../embeddings/oleObject8.bin"/><Relationship Id="rId5" Type="http://schemas.openxmlformats.org/officeDocument/2006/relationships/package" Target="../embeddings/Pr_sentation_Microsoft_PowerPoint8.pptx"/><Relationship Id="rId6" Type="http://schemas.openxmlformats.org/officeDocument/2006/relationships/image" Target="../media/image2.emf"/><Relationship Id="rId7" Type="http://schemas.openxmlformats.org/officeDocument/2006/relationships/image" Target="../media/image5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33730"/>
              </p:ext>
            </p:extLst>
          </p:nvPr>
        </p:nvGraphicFramePr>
        <p:xfrm>
          <a:off x="0" y="0"/>
          <a:ext cx="3145536" cy="176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145536" cy="17698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995927" y="0"/>
            <a:ext cx="7279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 partir du 22 mai et de 7 jours en 7 jours avec suspension pendant les épreuves du Baccalauréat</a:t>
            </a:r>
          </a:p>
          <a:p>
            <a:pPr algn="ctr"/>
            <a:endParaRPr lang="fr-FR" sz="3200" b="1" dirty="0"/>
          </a:p>
        </p:txBody>
      </p:sp>
      <p:sp>
        <p:nvSpPr>
          <p:cNvPr id="4" name="Organigramme : Processus 3"/>
          <p:cNvSpPr/>
          <p:nvPr/>
        </p:nvSpPr>
        <p:spPr>
          <a:xfrm>
            <a:off x="0" y="2053510"/>
            <a:ext cx="3931920" cy="612648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Sc</a:t>
            </a:r>
            <a:r>
              <a:rPr lang="fr-FR" b="1" dirty="0" smtClean="0"/>
              <a:t> Eco Panthéon Assas </a:t>
            </a:r>
            <a:endParaRPr lang="fr-FR" b="1" dirty="0"/>
          </a:p>
        </p:txBody>
      </p:sp>
      <p:sp>
        <p:nvSpPr>
          <p:cNvPr id="6" name="Organigramme : Processus 5"/>
          <p:cNvSpPr/>
          <p:nvPr/>
        </p:nvSpPr>
        <p:spPr>
          <a:xfrm>
            <a:off x="3722101" y="964203"/>
            <a:ext cx="7552944" cy="67533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RETOUR SUR LES VOEUX </a:t>
            </a:r>
          </a:p>
          <a:p>
            <a:pPr algn="ctr"/>
            <a:r>
              <a:rPr lang="fr-FR" sz="2400" b="1" dirty="0" smtClean="0"/>
              <a:t>2. l’élève se positionne sur ses </a:t>
            </a:r>
            <a:r>
              <a:rPr lang="fr-FR" sz="2400" b="1" dirty="0" err="1" smtClean="0"/>
              <a:t>voeux</a:t>
            </a:r>
            <a:r>
              <a:rPr lang="fr-FR" sz="2400" b="1" dirty="0" smtClean="0"/>
              <a:t> en attente </a:t>
            </a:r>
            <a:endParaRPr lang="fr-FR" sz="2400" b="1" dirty="0"/>
          </a:p>
        </p:txBody>
      </p:sp>
      <p:sp>
        <p:nvSpPr>
          <p:cNvPr id="7" name="Organigramme : Processus 6"/>
          <p:cNvSpPr/>
          <p:nvPr/>
        </p:nvSpPr>
        <p:spPr>
          <a:xfrm>
            <a:off x="5148565" y="2066341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Organigramme : Processus 9"/>
          <p:cNvSpPr/>
          <p:nvPr/>
        </p:nvSpPr>
        <p:spPr>
          <a:xfrm>
            <a:off x="0" y="2849079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err="1" smtClean="0"/>
              <a:t>Sc</a:t>
            </a:r>
            <a:r>
              <a:rPr lang="fr-FR" b="1" dirty="0" smtClean="0"/>
              <a:t> Eco Nanterre</a:t>
            </a:r>
          </a:p>
          <a:p>
            <a:pPr algn="ctr"/>
            <a:endParaRPr lang="fr-FR" b="1" dirty="0"/>
          </a:p>
        </p:txBody>
      </p:sp>
      <p:sp>
        <p:nvSpPr>
          <p:cNvPr id="12" name="Organigramme : Processus 11"/>
          <p:cNvSpPr/>
          <p:nvPr/>
        </p:nvSpPr>
        <p:spPr>
          <a:xfrm>
            <a:off x="64008" y="5116077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BTS Commerce International Le Rebours</a:t>
            </a:r>
          </a:p>
          <a:p>
            <a:pPr algn="ctr"/>
            <a:endParaRPr lang="fr-FR" b="1" dirty="0"/>
          </a:p>
        </p:txBody>
      </p:sp>
      <p:sp>
        <p:nvSpPr>
          <p:cNvPr id="13" name="Organigramme : Processus 12"/>
          <p:cNvSpPr/>
          <p:nvPr/>
        </p:nvSpPr>
        <p:spPr>
          <a:xfrm>
            <a:off x="18288" y="5928075"/>
            <a:ext cx="3931920" cy="493373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CPGE ECT Le Rebours</a:t>
            </a:r>
          </a:p>
          <a:p>
            <a:pPr algn="ctr"/>
            <a:endParaRPr lang="fr-FR" dirty="0"/>
          </a:p>
        </p:txBody>
      </p:sp>
      <p:sp>
        <p:nvSpPr>
          <p:cNvPr id="14" name="Organigramme : Processus 13"/>
          <p:cNvSpPr/>
          <p:nvPr/>
        </p:nvSpPr>
        <p:spPr>
          <a:xfrm>
            <a:off x="18288" y="3595839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BTS MUC A de Mun</a:t>
            </a:r>
          </a:p>
          <a:p>
            <a:pPr algn="ctr"/>
            <a:endParaRPr lang="fr-FR" dirty="0"/>
          </a:p>
        </p:txBody>
      </p:sp>
      <p:sp>
        <p:nvSpPr>
          <p:cNvPr id="15" name="Organigramme : Processus 14"/>
          <p:cNvSpPr/>
          <p:nvPr/>
        </p:nvSpPr>
        <p:spPr>
          <a:xfrm>
            <a:off x="-18288" y="4389261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BTS MUC Diderot</a:t>
            </a:r>
          </a:p>
          <a:p>
            <a:pPr algn="ctr"/>
            <a:endParaRPr lang="fr-FR" b="1" dirty="0"/>
          </a:p>
        </p:txBody>
      </p:sp>
      <p:sp>
        <p:nvSpPr>
          <p:cNvPr id="16" name="Organigramme : Processus 15"/>
          <p:cNvSpPr/>
          <p:nvPr/>
        </p:nvSpPr>
        <p:spPr>
          <a:xfrm>
            <a:off x="5148565" y="2832821"/>
            <a:ext cx="2350008" cy="47820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 si  </a:t>
            </a:r>
            <a:endParaRPr lang="fr-FR" dirty="0"/>
          </a:p>
        </p:txBody>
      </p:sp>
      <p:sp>
        <p:nvSpPr>
          <p:cNvPr id="17" name="Organigramme : Processus 16"/>
          <p:cNvSpPr/>
          <p:nvPr/>
        </p:nvSpPr>
        <p:spPr>
          <a:xfrm>
            <a:off x="5148565" y="5928075"/>
            <a:ext cx="2350008" cy="4270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NON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0" name="Organigramme : Processus 19"/>
          <p:cNvSpPr/>
          <p:nvPr/>
        </p:nvSpPr>
        <p:spPr>
          <a:xfrm>
            <a:off x="5148565" y="4313387"/>
            <a:ext cx="2350008" cy="47922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21" name="Organigramme : Processus 20"/>
          <p:cNvSpPr/>
          <p:nvPr/>
        </p:nvSpPr>
        <p:spPr>
          <a:xfrm>
            <a:off x="5148565" y="5098437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2" name="Organigramme : Processus 21"/>
          <p:cNvSpPr/>
          <p:nvPr/>
        </p:nvSpPr>
        <p:spPr>
          <a:xfrm>
            <a:off x="8227045" y="2832821"/>
            <a:ext cx="2350008" cy="47820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J’accepte</a:t>
            </a:r>
            <a:endParaRPr lang="fr-FR" b="1" dirty="0"/>
          </a:p>
        </p:txBody>
      </p:sp>
      <p:sp>
        <p:nvSpPr>
          <p:cNvPr id="23" name="Organigramme : Processus 22"/>
          <p:cNvSpPr/>
          <p:nvPr/>
        </p:nvSpPr>
        <p:spPr>
          <a:xfrm>
            <a:off x="8227045" y="3595839"/>
            <a:ext cx="2350008" cy="4782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Je renonce</a:t>
            </a:r>
            <a:endParaRPr lang="fr-FR" b="1" dirty="0"/>
          </a:p>
        </p:txBody>
      </p:sp>
      <p:sp>
        <p:nvSpPr>
          <p:cNvPr id="25" name="Organigramme : Processus 24"/>
          <p:cNvSpPr/>
          <p:nvPr/>
        </p:nvSpPr>
        <p:spPr>
          <a:xfrm>
            <a:off x="8227045" y="4314408"/>
            <a:ext cx="2350008" cy="4782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Je renonce</a:t>
            </a:r>
            <a:endParaRPr lang="fr-FR" b="1" dirty="0"/>
          </a:p>
        </p:txBody>
      </p:sp>
      <p:sp>
        <p:nvSpPr>
          <p:cNvPr id="27" name="Organigramme : Processus 26"/>
          <p:cNvSpPr/>
          <p:nvPr/>
        </p:nvSpPr>
        <p:spPr>
          <a:xfrm>
            <a:off x="8144749" y="2037021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Je maintiens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8" name="Organigramme : Processus 27"/>
          <p:cNvSpPr/>
          <p:nvPr/>
        </p:nvSpPr>
        <p:spPr>
          <a:xfrm>
            <a:off x="8174198" y="5123239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Je maintiens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9" name="Organigramme : Processus 28"/>
          <p:cNvSpPr/>
          <p:nvPr/>
        </p:nvSpPr>
        <p:spPr>
          <a:xfrm>
            <a:off x="5148565" y="3569772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4" name="Image 23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520" y="78331"/>
            <a:ext cx="1173480" cy="534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7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33730"/>
              </p:ext>
            </p:extLst>
          </p:nvPr>
        </p:nvGraphicFramePr>
        <p:xfrm>
          <a:off x="0" y="0"/>
          <a:ext cx="3145536" cy="176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145536" cy="17698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419363" y="129826"/>
            <a:ext cx="7855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 partir du 22 mai au 26 juin et de 7 jours en 7 jours</a:t>
            </a:r>
          </a:p>
          <a:p>
            <a:pPr algn="ctr"/>
            <a:endParaRPr lang="fr-FR" sz="3200" b="1" dirty="0"/>
          </a:p>
        </p:txBody>
      </p:sp>
      <p:sp>
        <p:nvSpPr>
          <p:cNvPr id="4" name="Organigramme : Processus 3"/>
          <p:cNvSpPr/>
          <p:nvPr/>
        </p:nvSpPr>
        <p:spPr>
          <a:xfrm>
            <a:off x="0" y="2053510"/>
            <a:ext cx="3931920" cy="612648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Sc</a:t>
            </a:r>
            <a:r>
              <a:rPr lang="fr-FR" b="1" dirty="0" smtClean="0"/>
              <a:t> Eco Panthéon Assas </a:t>
            </a:r>
            <a:endParaRPr lang="fr-FR" b="1" dirty="0"/>
          </a:p>
        </p:txBody>
      </p:sp>
      <p:sp>
        <p:nvSpPr>
          <p:cNvPr id="6" name="Organigramme : Processus 5"/>
          <p:cNvSpPr/>
          <p:nvPr/>
        </p:nvSpPr>
        <p:spPr>
          <a:xfrm>
            <a:off x="3722101" y="766741"/>
            <a:ext cx="7552944" cy="612648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RETOUR SUR LES VOEUX  </a:t>
            </a:r>
            <a:endParaRPr lang="fr-FR" sz="2400" b="1" dirty="0"/>
          </a:p>
        </p:txBody>
      </p:sp>
      <p:sp>
        <p:nvSpPr>
          <p:cNvPr id="7" name="Organigramme : Processus 6"/>
          <p:cNvSpPr/>
          <p:nvPr/>
        </p:nvSpPr>
        <p:spPr>
          <a:xfrm>
            <a:off x="5148565" y="2066341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Organigramme : Processus 9"/>
          <p:cNvSpPr/>
          <p:nvPr/>
        </p:nvSpPr>
        <p:spPr>
          <a:xfrm>
            <a:off x="0" y="2849079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err="1" smtClean="0"/>
              <a:t>Sc</a:t>
            </a:r>
            <a:r>
              <a:rPr lang="fr-FR" b="1" dirty="0" smtClean="0"/>
              <a:t> Eco Nanterre</a:t>
            </a:r>
          </a:p>
          <a:p>
            <a:pPr algn="ctr"/>
            <a:endParaRPr lang="fr-FR" b="1" dirty="0"/>
          </a:p>
        </p:txBody>
      </p:sp>
      <p:sp>
        <p:nvSpPr>
          <p:cNvPr id="12" name="Organigramme : Processus 11"/>
          <p:cNvSpPr/>
          <p:nvPr/>
        </p:nvSpPr>
        <p:spPr>
          <a:xfrm>
            <a:off x="64008" y="5116077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BTS Commerce International Le Rebours</a:t>
            </a:r>
          </a:p>
          <a:p>
            <a:pPr algn="ctr"/>
            <a:endParaRPr lang="fr-FR" b="1" dirty="0"/>
          </a:p>
        </p:txBody>
      </p:sp>
      <p:sp>
        <p:nvSpPr>
          <p:cNvPr id="13" name="Organigramme : Processus 12"/>
          <p:cNvSpPr/>
          <p:nvPr/>
        </p:nvSpPr>
        <p:spPr>
          <a:xfrm>
            <a:off x="18288" y="5928075"/>
            <a:ext cx="3931920" cy="493373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CPGE ECT Le Rebours</a:t>
            </a:r>
          </a:p>
          <a:p>
            <a:pPr algn="ctr"/>
            <a:endParaRPr lang="fr-FR" dirty="0"/>
          </a:p>
        </p:txBody>
      </p:sp>
      <p:sp>
        <p:nvSpPr>
          <p:cNvPr id="14" name="Organigramme : Processus 13"/>
          <p:cNvSpPr/>
          <p:nvPr/>
        </p:nvSpPr>
        <p:spPr>
          <a:xfrm>
            <a:off x="18288" y="3595839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BTS MUC A de Mun</a:t>
            </a:r>
          </a:p>
          <a:p>
            <a:pPr algn="ctr"/>
            <a:endParaRPr lang="fr-FR" dirty="0"/>
          </a:p>
        </p:txBody>
      </p:sp>
      <p:sp>
        <p:nvSpPr>
          <p:cNvPr id="15" name="Organigramme : Processus 14"/>
          <p:cNvSpPr/>
          <p:nvPr/>
        </p:nvSpPr>
        <p:spPr>
          <a:xfrm>
            <a:off x="-18288" y="4389261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BTS MUC Diderot</a:t>
            </a:r>
          </a:p>
          <a:p>
            <a:pPr algn="ctr"/>
            <a:endParaRPr lang="fr-FR" b="1" dirty="0"/>
          </a:p>
        </p:txBody>
      </p:sp>
      <p:sp>
        <p:nvSpPr>
          <p:cNvPr id="16" name="Organigramme : Processus 15"/>
          <p:cNvSpPr/>
          <p:nvPr/>
        </p:nvSpPr>
        <p:spPr>
          <a:xfrm>
            <a:off x="5148565" y="2832821"/>
            <a:ext cx="2350008" cy="47820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 si  </a:t>
            </a:r>
            <a:endParaRPr lang="fr-FR" dirty="0"/>
          </a:p>
        </p:txBody>
      </p:sp>
      <p:sp>
        <p:nvSpPr>
          <p:cNvPr id="17" name="Organigramme : Processus 16"/>
          <p:cNvSpPr/>
          <p:nvPr/>
        </p:nvSpPr>
        <p:spPr>
          <a:xfrm>
            <a:off x="5148565" y="5928075"/>
            <a:ext cx="2350008" cy="4270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NON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0" name="Organigramme : Processus 19"/>
          <p:cNvSpPr/>
          <p:nvPr/>
        </p:nvSpPr>
        <p:spPr>
          <a:xfrm>
            <a:off x="5148565" y="4313387"/>
            <a:ext cx="2350008" cy="47922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21" name="Organigramme : Processus 20"/>
          <p:cNvSpPr/>
          <p:nvPr/>
        </p:nvSpPr>
        <p:spPr>
          <a:xfrm>
            <a:off x="5148565" y="5098437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2" name="Organigramme : Processus 21"/>
          <p:cNvSpPr/>
          <p:nvPr/>
        </p:nvSpPr>
        <p:spPr>
          <a:xfrm>
            <a:off x="8227045" y="2832821"/>
            <a:ext cx="2350008" cy="47820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J’accepte</a:t>
            </a:r>
            <a:endParaRPr lang="fr-FR" b="1" dirty="0"/>
          </a:p>
        </p:txBody>
      </p:sp>
      <p:sp>
        <p:nvSpPr>
          <p:cNvPr id="23" name="Organigramme : Processus 22"/>
          <p:cNvSpPr/>
          <p:nvPr/>
        </p:nvSpPr>
        <p:spPr>
          <a:xfrm>
            <a:off x="8227045" y="3595839"/>
            <a:ext cx="2350008" cy="4782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Je renonce</a:t>
            </a:r>
            <a:endParaRPr lang="fr-FR" b="1" dirty="0"/>
          </a:p>
        </p:txBody>
      </p:sp>
      <p:sp>
        <p:nvSpPr>
          <p:cNvPr id="25" name="Organigramme : Processus 24"/>
          <p:cNvSpPr/>
          <p:nvPr/>
        </p:nvSpPr>
        <p:spPr>
          <a:xfrm>
            <a:off x="8227045" y="4314408"/>
            <a:ext cx="2350008" cy="4782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Je renonce</a:t>
            </a:r>
            <a:endParaRPr lang="fr-FR" b="1" dirty="0"/>
          </a:p>
        </p:txBody>
      </p:sp>
      <p:sp>
        <p:nvSpPr>
          <p:cNvPr id="27" name="Organigramme : Processus 26"/>
          <p:cNvSpPr/>
          <p:nvPr/>
        </p:nvSpPr>
        <p:spPr>
          <a:xfrm>
            <a:off x="8144749" y="2037021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Je maintiens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8" name="Organigramme : Processus 27"/>
          <p:cNvSpPr/>
          <p:nvPr/>
        </p:nvSpPr>
        <p:spPr>
          <a:xfrm>
            <a:off x="8174198" y="5123239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Je maintiens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9" name="Organigramme : Processus 28"/>
          <p:cNvSpPr/>
          <p:nvPr/>
        </p:nvSpPr>
        <p:spPr>
          <a:xfrm>
            <a:off x="5148565" y="3569772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4" name="Image 23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216" y="109109"/>
            <a:ext cx="1135936" cy="46696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Explosion 1 25"/>
          <p:cNvSpPr/>
          <p:nvPr/>
        </p:nvSpPr>
        <p:spPr>
          <a:xfrm>
            <a:off x="4672584" y="1212988"/>
            <a:ext cx="7042959" cy="5773030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Renoncer à un vœu en attente permet à d’autres de remonter et augmenter leurs chances d’être pris.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Cette décision revêt une dimension de responsabilité citoyenne.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4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33730"/>
              </p:ext>
            </p:extLst>
          </p:nvPr>
        </p:nvGraphicFramePr>
        <p:xfrm>
          <a:off x="0" y="0"/>
          <a:ext cx="3145536" cy="176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145536" cy="17698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292608" y="3628526"/>
            <a:ext cx="78556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b="1" dirty="0" smtClean="0"/>
          </a:p>
          <a:p>
            <a:pPr algn="ctr"/>
            <a:endParaRPr lang="fr-FR" sz="2400" b="1" dirty="0"/>
          </a:p>
          <a:p>
            <a:pPr algn="ctr"/>
            <a:r>
              <a:rPr lang="fr-FR" sz="2400" b="1" dirty="0" smtClean="0"/>
              <a:t> </a:t>
            </a:r>
          </a:p>
          <a:p>
            <a:pPr algn="ctr"/>
            <a:endParaRPr lang="fr-FR" sz="3200" b="1" dirty="0"/>
          </a:p>
        </p:txBody>
      </p:sp>
      <p:sp>
        <p:nvSpPr>
          <p:cNvPr id="6" name="Organigramme : Processus 5"/>
          <p:cNvSpPr/>
          <p:nvPr/>
        </p:nvSpPr>
        <p:spPr>
          <a:xfrm>
            <a:off x="3740389" y="578615"/>
            <a:ext cx="7552944" cy="612648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Pour les jeunes sans proposition en procédure initiale </a:t>
            </a:r>
            <a:endParaRPr lang="fr-FR" sz="2400" b="1" dirty="0"/>
          </a:p>
        </p:txBody>
      </p:sp>
      <p:sp>
        <p:nvSpPr>
          <p:cNvPr id="24" name="Organigramme : Processus 23"/>
          <p:cNvSpPr/>
          <p:nvPr/>
        </p:nvSpPr>
        <p:spPr>
          <a:xfrm>
            <a:off x="64008" y="1633515"/>
            <a:ext cx="6528816" cy="612648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Dès le 22 mai  et en continu au fil des </a:t>
            </a:r>
            <a:r>
              <a:rPr lang="fr-FR" b="1" dirty="0" err="1" smtClean="0"/>
              <a:t>des</a:t>
            </a:r>
            <a:r>
              <a:rPr lang="fr-FR" b="1" dirty="0" smtClean="0"/>
              <a:t> retours </a:t>
            </a:r>
            <a:endParaRPr lang="fr-FR" b="1" dirty="0"/>
          </a:p>
        </p:txBody>
      </p:sp>
      <p:sp>
        <p:nvSpPr>
          <p:cNvPr id="26" name="Organigramme : Processus 25"/>
          <p:cNvSpPr/>
          <p:nvPr/>
        </p:nvSpPr>
        <p:spPr>
          <a:xfrm>
            <a:off x="1124712" y="2507173"/>
            <a:ext cx="10762488" cy="1483920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Mise en place de Commissions d’Accès à l’Enseignement  Supérieur afin de faire des propositions d’affectation sur des vœux les plus proches possibles des vœux initiaux non satisfaits.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L</a:t>
            </a:r>
            <a:r>
              <a:rPr lang="fr-FR" b="1" dirty="0" smtClean="0">
                <a:solidFill>
                  <a:schemeClr val="bg1"/>
                </a:solidFill>
              </a:rPr>
              <a:t>es  établissements  de l’Enseignement Catholique ne pouvant se voir affecter d’office des élèves , ils n’y siègent pas de droit mais peuvent demander à être associés pour proposer des places aux jeunes sans solution.</a:t>
            </a:r>
          </a:p>
          <a:p>
            <a:pPr algn="ctr"/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Organigramme : Processus 29"/>
          <p:cNvSpPr/>
          <p:nvPr/>
        </p:nvSpPr>
        <p:spPr>
          <a:xfrm>
            <a:off x="64008" y="4252103"/>
            <a:ext cx="6793992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A partir du 26 juin, ouverture de la procédure complémentaire</a:t>
            </a:r>
          </a:p>
          <a:p>
            <a:pPr algn="ctr"/>
            <a:endParaRPr lang="fr-FR" dirty="0"/>
          </a:p>
        </p:txBody>
      </p:sp>
      <p:sp>
        <p:nvSpPr>
          <p:cNvPr id="31" name="Organigramme : Processus 30"/>
          <p:cNvSpPr/>
          <p:nvPr/>
        </p:nvSpPr>
        <p:spPr>
          <a:xfrm>
            <a:off x="1060704" y="4915449"/>
            <a:ext cx="10890504" cy="1029425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Possibilité pour les jeunes de formuler des vœux nouveaux au regard de la non satisfaction des premiers vœux. </a:t>
            </a:r>
          </a:p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Délai de réponse 3 jours du 26 juin au 21 août, puis 24 heures ensuite. 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Organigramme : Processus 31"/>
          <p:cNvSpPr/>
          <p:nvPr/>
        </p:nvSpPr>
        <p:spPr>
          <a:xfrm>
            <a:off x="64008" y="6324207"/>
            <a:ext cx="6793992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Fin de la procédure le 21 septembre</a:t>
            </a:r>
          </a:p>
          <a:p>
            <a:pPr algn="ctr"/>
            <a:endParaRPr lang="fr-FR" dirty="0"/>
          </a:p>
        </p:txBody>
      </p:sp>
      <p:pic>
        <p:nvPicPr>
          <p:cNvPr id="10" name="Image 9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560" y="46880"/>
            <a:ext cx="1117648" cy="446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999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hlinkClick r:id="rId3"/>
          </p:cNvPr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3447" cy="800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3447" cy="80092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0" y="800921"/>
            <a:ext cx="12409807" cy="7755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1">
                    <a:lumMod val="50000"/>
                  </a:schemeClr>
                </a:solidFill>
              </a:rPr>
              <a:t>Au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</a:rPr>
              <a:t>-delà de la mécanique </a:t>
            </a:r>
            <a:r>
              <a:rPr lang="fr-FR" sz="3200" b="1" dirty="0" err="1" smtClean="0">
                <a:solidFill>
                  <a:schemeClr val="accent1">
                    <a:lumMod val="50000"/>
                  </a:schemeClr>
                </a:solidFill>
              </a:rPr>
              <a:t>Parcoursup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</a:rPr>
              <a:t>, l’enjeu fondamental se situe dans</a:t>
            </a:r>
          </a:p>
          <a:p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</a:rPr>
              <a:t> la façon dont nos établissements et leurs équipes s’investiront dans</a:t>
            </a:r>
          </a:p>
          <a:p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</a:rPr>
              <a:t> l’accompagnement des jeunes en vue de la construction de leurs choix. </a:t>
            </a:r>
          </a:p>
          <a:p>
            <a:endParaRPr lang="fr-FR" sz="3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</a:rPr>
              <a:t>			Voir la </a:t>
            </a:r>
            <a:r>
              <a:rPr lang="fr-FR" sz="3200" b="1" dirty="0" err="1" smtClean="0">
                <a:solidFill>
                  <a:schemeClr val="accent1">
                    <a:lumMod val="50000"/>
                  </a:schemeClr>
                </a:solidFill>
              </a:rPr>
              <a:t>Video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</a:rPr>
              <a:t> : </a:t>
            </a:r>
          </a:p>
          <a:p>
            <a:endParaRPr lang="fr-FR" sz="3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</a:rPr>
              <a:t>Pour vous aider les équipes                         a développé un </a:t>
            </a:r>
            <a:r>
              <a:rPr lang="fr-FR" sz="3200" b="1" dirty="0" err="1" smtClean="0">
                <a:solidFill>
                  <a:schemeClr val="accent1">
                    <a:lumMod val="50000"/>
                  </a:schemeClr>
                </a:solidFill>
              </a:rPr>
              <a:t>Mooc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</a:rPr>
              <a:t> destiné</a:t>
            </a:r>
          </a:p>
          <a:p>
            <a:endParaRPr lang="fr-FR" sz="1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</a:rPr>
              <a:t> aux Enseignants, Personnels d’Education, de Direction, aux  Parents. </a:t>
            </a:r>
          </a:p>
          <a:p>
            <a:endParaRPr lang="fr-FR" sz="3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</a:rPr>
              <a:t>Il est accessible ici:</a:t>
            </a:r>
          </a:p>
          <a:p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3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3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sz="36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Imag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1505" y="2245788"/>
            <a:ext cx="3007151" cy="1697884"/>
          </a:xfrm>
          <a:prstGeom prst="rect">
            <a:avLst/>
          </a:prstGeom>
        </p:spPr>
      </p:pic>
      <p:pic>
        <p:nvPicPr>
          <p:cNvPr id="6" name="Image 5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7" y="3865904"/>
            <a:ext cx="1744918" cy="8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4604" y="5284843"/>
            <a:ext cx="3545369" cy="14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4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610876"/>
              </p:ext>
            </p:extLst>
          </p:nvPr>
        </p:nvGraphicFramePr>
        <p:xfrm>
          <a:off x="0" y="-1991"/>
          <a:ext cx="12192000" cy="6859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991"/>
                        <a:ext cx="12192000" cy="68599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632" y="0"/>
            <a:ext cx="2563369" cy="1362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214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33730"/>
              </p:ext>
            </p:extLst>
          </p:nvPr>
        </p:nvGraphicFramePr>
        <p:xfrm>
          <a:off x="0" y="0"/>
          <a:ext cx="3145536" cy="176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145536" cy="17698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895344" y="173086"/>
            <a:ext cx="6355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Avant le 22 janvier</a:t>
            </a:r>
          </a:p>
          <a:p>
            <a:pPr algn="ctr"/>
            <a:endParaRPr lang="fr-FR" sz="3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-704299" y="2123135"/>
            <a:ext cx="108630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 smtClean="0"/>
          </a:p>
          <a:p>
            <a:endParaRPr lang="fr-FR" sz="3200" b="1" dirty="0" smtClean="0"/>
          </a:p>
          <a:p>
            <a:endParaRPr lang="fr-FR" sz="3200" b="1" dirty="0"/>
          </a:p>
          <a:p>
            <a:endParaRPr lang="fr-FR" sz="3200" b="1" dirty="0" smtClean="0"/>
          </a:p>
          <a:p>
            <a:endParaRPr lang="fr-FR" sz="3200" b="1" dirty="0"/>
          </a:p>
        </p:txBody>
      </p:sp>
      <p:sp>
        <p:nvSpPr>
          <p:cNvPr id="4" name="Organigramme : Processus 3"/>
          <p:cNvSpPr/>
          <p:nvPr/>
        </p:nvSpPr>
        <p:spPr>
          <a:xfrm>
            <a:off x="73152" y="2186902"/>
            <a:ext cx="9802368" cy="932320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Chaque établissement renseigne les formations supérieures qu’il propose</a:t>
            </a:r>
            <a:endParaRPr lang="fr-FR" sz="2400" b="1" dirty="0"/>
          </a:p>
        </p:txBody>
      </p:sp>
      <p:sp>
        <p:nvSpPr>
          <p:cNvPr id="6" name="Organigramme : Processus 5"/>
          <p:cNvSpPr/>
          <p:nvPr/>
        </p:nvSpPr>
        <p:spPr>
          <a:xfrm>
            <a:off x="3447288" y="842043"/>
            <a:ext cx="7552944" cy="612648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RENSEIGNEMENT DES FORMATIONS </a:t>
            </a:r>
            <a:endParaRPr lang="fr-FR" sz="2400" b="1" dirty="0"/>
          </a:p>
        </p:txBody>
      </p:sp>
      <p:sp>
        <p:nvSpPr>
          <p:cNvPr id="13" name="Organigramme : Processus 12"/>
          <p:cNvSpPr/>
          <p:nvPr/>
        </p:nvSpPr>
        <p:spPr>
          <a:xfrm>
            <a:off x="73152" y="4530858"/>
            <a:ext cx="9802368" cy="966542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Modalités de recrutement</a:t>
            </a:r>
          </a:p>
        </p:txBody>
      </p:sp>
      <p:sp>
        <p:nvSpPr>
          <p:cNvPr id="14" name="Organigramme : Processus 13"/>
          <p:cNvSpPr/>
          <p:nvPr/>
        </p:nvSpPr>
        <p:spPr>
          <a:xfrm>
            <a:off x="4528527" y="3441814"/>
            <a:ext cx="2030036" cy="735788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Taux de succès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5" name="Organigramme : Processus 14"/>
          <p:cNvSpPr/>
          <p:nvPr/>
        </p:nvSpPr>
        <p:spPr>
          <a:xfrm>
            <a:off x="146278" y="3449755"/>
            <a:ext cx="1956842" cy="719907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Nature</a:t>
            </a:r>
            <a:endParaRPr lang="fr-FR" dirty="0"/>
          </a:p>
        </p:txBody>
      </p:sp>
      <p:sp>
        <p:nvSpPr>
          <p:cNvPr id="16" name="Organigramme : Processus 15"/>
          <p:cNvSpPr/>
          <p:nvPr/>
        </p:nvSpPr>
        <p:spPr>
          <a:xfrm>
            <a:off x="2240266" y="3472478"/>
            <a:ext cx="2002651" cy="69718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Coût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7" name="Organigramme : Processus 16"/>
          <p:cNvSpPr/>
          <p:nvPr/>
        </p:nvSpPr>
        <p:spPr>
          <a:xfrm>
            <a:off x="9287778" y="3390158"/>
            <a:ext cx="2235601" cy="805150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Rang habituel du dernier intégré de la liste d’attente 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Organigramme : Processus 17"/>
          <p:cNvSpPr/>
          <p:nvPr/>
        </p:nvSpPr>
        <p:spPr>
          <a:xfrm>
            <a:off x="6844172" y="3421317"/>
            <a:ext cx="2157997" cy="760738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Insertion professionnelle/</a:t>
            </a:r>
          </a:p>
          <a:p>
            <a:pPr algn="ctr"/>
            <a:r>
              <a:rPr lang="fr-FR" b="1" dirty="0" smtClean="0"/>
              <a:t>Poursuite d’études</a:t>
            </a:r>
            <a:endParaRPr lang="fr-FR" b="1" dirty="0"/>
          </a:p>
        </p:txBody>
      </p:sp>
      <p:sp>
        <p:nvSpPr>
          <p:cNvPr id="19" name="Organigramme : Processus 18"/>
          <p:cNvSpPr/>
          <p:nvPr/>
        </p:nvSpPr>
        <p:spPr>
          <a:xfrm>
            <a:off x="146278" y="5606252"/>
            <a:ext cx="1956842" cy="977428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Dossier/Entretiens</a:t>
            </a:r>
            <a:endParaRPr lang="fr-FR" b="1" dirty="0"/>
          </a:p>
        </p:txBody>
      </p:sp>
      <p:sp>
        <p:nvSpPr>
          <p:cNvPr id="20" name="Organigramme : Processus 19"/>
          <p:cNvSpPr/>
          <p:nvPr/>
        </p:nvSpPr>
        <p:spPr>
          <a:xfrm>
            <a:off x="2834606" y="5606252"/>
            <a:ext cx="4946938" cy="977428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Attendus Nationaux pour la formation et spécifiques à l’établissement. 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Il n’est pas prévu d’attendus académiques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Organigramme : Processus 20"/>
          <p:cNvSpPr/>
          <p:nvPr/>
        </p:nvSpPr>
        <p:spPr>
          <a:xfrm>
            <a:off x="8634536" y="5558971"/>
            <a:ext cx="3542083" cy="1195028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Les « Attendus » engagent l’établissement d’accueil dans ses modalités de classement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2" name="Image 21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549" y="74115"/>
            <a:ext cx="1466215" cy="632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15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441245"/>
              </p:ext>
            </p:extLst>
          </p:nvPr>
        </p:nvGraphicFramePr>
        <p:xfrm>
          <a:off x="0" y="0"/>
          <a:ext cx="2340864" cy="1317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340864" cy="13171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4641824" y="72122"/>
            <a:ext cx="3355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Du 22 janvier au 13 Mars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484377" y="1344788"/>
            <a:ext cx="108630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10 vœux au maximum </a:t>
            </a:r>
          </a:p>
          <a:p>
            <a:endParaRPr lang="fr-FR" sz="2400" b="1" dirty="0"/>
          </a:p>
          <a:p>
            <a:r>
              <a:rPr lang="fr-FR" sz="2400" b="1" dirty="0" smtClean="0"/>
              <a:t>10 vœux mais aussi des vœux qui peuvent être multiples</a:t>
            </a:r>
          </a:p>
          <a:p>
            <a:endParaRPr lang="fr-FR" sz="2400" b="1" dirty="0"/>
          </a:p>
          <a:p>
            <a:r>
              <a:rPr lang="fr-FR" sz="2400" b="1" dirty="0" smtClean="0"/>
              <a:t>Lorsque le vœux porte sur une même filière mais vers des établissements différents:</a:t>
            </a:r>
          </a:p>
          <a:p>
            <a:endParaRPr lang="fr-FR" sz="2400" b="1" dirty="0"/>
          </a:p>
          <a:p>
            <a:endParaRPr lang="fr-FR" sz="2400" b="1" dirty="0"/>
          </a:p>
        </p:txBody>
      </p:sp>
      <p:sp>
        <p:nvSpPr>
          <p:cNvPr id="4" name="Organigramme : Processus 3"/>
          <p:cNvSpPr/>
          <p:nvPr/>
        </p:nvSpPr>
        <p:spPr>
          <a:xfrm>
            <a:off x="986028" y="3401042"/>
            <a:ext cx="2350008" cy="612648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BTS MUC </a:t>
            </a:r>
            <a:endParaRPr lang="fr-FR" dirty="0"/>
          </a:p>
        </p:txBody>
      </p:sp>
      <p:sp>
        <p:nvSpPr>
          <p:cNvPr id="6" name="Organigramme : Processus 5"/>
          <p:cNvSpPr/>
          <p:nvPr/>
        </p:nvSpPr>
        <p:spPr>
          <a:xfrm>
            <a:off x="3613404" y="3418943"/>
            <a:ext cx="2350008" cy="612648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Rebours </a:t>
            </a:r>
            <a:endParaRPr lang="fr-FR" dirty="0"/>
          </a:p>
        </p:txBody>
      </p:sp>
      <p:sp>
        <p:nvSpPr>
          <p:cNvPr id="7" name="Organigramme : Processus 6"/>
          <p:cNvSpPr/>
          <p:nvPr/>
        </p:nvSpPr>
        <p:spPr>
          <a:xfrm>
            <a:off x="6311216" y="3418943"/>
            <a:ext cx="2350008" cy="612648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Albert de Mun  </a:t>
            </a:r>
            <a:endParaRPr lang="fr-FR" dirty="0"/>
          </a:p>
        </p:txBody>
      </p:sp>
      <p:sp>
        <p:nvSpPr>
          <p:cNvPr id="8" name="Organigramme : Processus 7"/>
          <p:cNvSpPr/>
          <p:nvPr/>
        </p:nvSpPr>
        <p:spPr>
          <a:xfrm>
            <a:off x="9057200" y="3401042"/>
            <a:ext cx="2350008" cy="612648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Diderot </a:t>
            </a:r>
            <a:endParaRPr lang="fr-FR" dirty="0"/>
          </a:p>
        </p:txBody>
      </p:sp>
      <p:sp>
        <p:nvSpPr>
          <p:cNvPr id="9" name="Accolade fermante 8"/>
          <p:cNvSpPr/>
          <p:nvPr/>
        </p:nvSpPr>
        <p:spPr>
          <a:xfrm rot="5400000">
            <a:off x="7296699" y="238568"/>
            <a:ext cx="558696" cy="8144743"/>
          </a:xfrm>
          <a:prstGeom prst="rightBrace">
            <a:avLst>
              <a:gd name="adj1" fmla="val 8333"/>
              <a:gd name="adj2" fmla="val 49691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Processus 9"/>
          <p:cNvSpPr/>
          <p:nvPr/>
        </p:nvSpPr>
        <p:spPr>
          <a:xfrm>
            <a:off x="5963412" y="4962994"/>
            <a:ext cx="3669794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sz="2000" b="1" dirty="0" smtClean="0"/>
              <a:t>Comptabilisés pour 1 vœu</a:t>
            </a:r>
          </a:p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6385" y="5496434"/>
            <a:ext cx="12311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Vœux Multiples plafonnés à 20 sous vœux soit un maximum théorique :Vœux+ sous vœux = 28</a:t>
            </a:r>
          </a:p>
          <a:p>
            <a:endParaRPr lang="fr-FR" sz="2400" b="1" dirty="0"/>
          </a:p>
          <a:p>
            <a:r>
              <a:rPr lang="fr-FR" sz="2400" b="1" dirty="0" smtClean="0"/>
              <a:t>Chaque sous vœu étant traité comme un vœu à part entière dans la procédure</a:t>
            </a:r>
            <a:endParaRPr lang="fr-FR" sz="2400" b="1" dirty="0"/>
          </a:p>
        </p:txBody>
      </p:sp>
      <p:sp>
        <p:nvSpPr>
          <p:cNvPr id="12" name="Organigramme : Processus 11"/>
          <p:cNvSpPr/>
          <p:nvPr/>
        </p:nvSpPr>
        <p:spPr>
          <a:xfrm>
            <a:off x="2714211" y="583545"/>
            <a:ext cx="8567994" cy="612648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PHASE DES VŒUX POUR LES ELEVES DE TERMINALE </a:t>
            </a:r>
            <a:endParaRPr lang="fr-FR" sz="2400" b="1" dirty="0"/>
          </a:p>
        </p:txBody>
      </p:sp>
      <p:pic>
        <p:nvPicPr>
          <p:cNvPr id="13" name="Image 12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528" y="72122"/>
            <a:ext cx="1057787" cy="50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Explosion 1 13"/>
          <p:cNvSpPr/>
          <p:nvPr/>
        </p:nvSpPr>
        <p:spPr>
          <a:xfrm>
            <a:off x="8527710" y="972081"/>
            <a:ext cx="3127842" cy="187026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Sans classement à priori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33730"/>
              </p:ext>
            </p:extLst>
          </p:nvPr>
        </p:nvGraphicFramePr>
        <p:xfrm>
          <a:off x="0" y="0"/>
          <a:ext cx="3145536" cy="176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145536" cy="17698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895344" y="162746"/>
            <a:ext cx="6355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Du 14 au 31 mars</a:t>
            </a:r>
          </a:p>
          <a:p>
            <a:pPr algn="ctr"/>
            <a:endParaRPr lang="fr-FR" sz="3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-603503" y="2133028"/>
            <a:ext cx="108630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 smtClean="0"/>
          </a:p>
          <a:p>
            <a:endParaRPr lang="fr-FR" sz="3200" b="1" dirty="0" smtClean="0"/>
          </a:p>
          <a:p>
            <a:endParaRPr lang="fr-FR" sz="3200" b="1" dirty="0"/>
          </a:p>
          <a:p>
            <a:endParaRPr lang="fr-FR" sz="3200" b="1" dirty="0" smtClean="0"/>
          </a:p>
          <a:p>
            <a:endParaRPr lang="fr-FR" sz="3200" b="1" dirty="0"/>
          </a:p>
        </p:txBody>
      </p:sp>
      <p:sp>
        <p:nvSpPr>
          <p:cNvPr id="4" name="Organigramme : Processus 3"/>
          <p:cNvSpPr/>
          <p:nvPr/>
        </p:nvSpPr>
        <p:spPr>
          <a:xfrm>
            <a:off x="603504" y="2387068"/>
            <a:ext cx="8572288" cy="932320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Chaque professeur renseigne sa partie notes+ appréciations</a:t>
            </a:r>
            <a:endParaRPr lang="fr-FR" sz="2400" b="1" dirty="0"/>
          </a:p>
        </p:txBody>
      </p:sp>
      <p:sp>
        <p:nvSpPr>
          <p:cNvPr id="6" name="Organigramme : Processus 5"/>
          <p:cNvSpPr/>
          <p:nvPr/>
        </p:nvSpPr>
        <p:spPr>
          <a:xfrm>
            <a:off x="3483864" y="842043"/>
            <a:ext cx="7552944" cy="612648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RENSEIGNEMENT DE LA FICHE AVENIR  </a:t>
            </a:r>
            <a:endParaRPr lang="fr-FR" sz="2400" b="1" dirty="0"/>
          </a:p>
        </p:txBody>
      </p:sp>
      <p:sp>
        <p:nvSpPr>
          <p:cNvPr id="7" name="Organigramme : Processus 6"/>
          <p:cNvSpPr/>
          <p:nvPr/>
        </p:nvSpPr>
        <p:spPr>
          <a:xfrm>
            <a:off x="2459738" y="3416388"/>
            <a:ext cx="9729216" cy="1052481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b="1" dirty="0" smtClean="0"/>
          </a:p>
          <a:p>
            <a:pPr algn="ctr"/>
            <a:r>
              <a:rPr lang="fr-FR" sz="2400" b="1" dirty="0" smtClean="0"/>
              <a:t>Le professeur principal en concertation avec les enseignants renseigne les éléments d’appréciation dont certains relèvent de l’ extra scolaires</a:t>
            </a:r>
          </a:p>
          <a:p>
            <a:pPr algn="ctr"/>
            <a:r>
              <a:rPr lang="fr-FR" sz="2400" b="1" dirty="0" smtClean="0"/>
              <a:t>  </a:t>
            </a:r>
            <a:endParaRPr lang="fr-FR" sz="2400" b="1" dirty="0"/>
          </a:p>
        </p:txBody>
      </p:sp>
      <p:sp>
        <p:nvSpPr>
          <p:cNvPr id="10" name="Organigramme : Processus 9"/>
          <p:cNvSpPr/>
          <p:nvPr/>
        </p:nvSpPr>
        <p:spPr>
          <a:xfrm>
            <a:off x="3046" y="4683323"/>
            <a:ext cx="12188954" cy="1068253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b="1" dirty="0" smtClean="0">
                <a:solidFill>
                  <a:srgbClr val="FF0000"/>
                </a:solidFill>
              </a:rPr>
              <a:t>Le Chef d’établissement porte une appréciation sur la capacité de l’élève à réussir dans la formation visée /La cohérence du vœu avec son projet/le niveau de la classe.</a:t>
            </a:r>
          </a:p>
          <a:p>
            <a:pPr algn="ctr"/>
            <a:r>
              <a:rPr lang="fr-FR" sz="2600" b="1" dirty="0" smtClean="0">
                <a:solidFill>
                  <a:srgbClr val="FF0000"/>
                </a:solidFill>
              </a:rPr>
              <a:t>Notamment au regard des attendus</a:t>
            </a:r>
          </a:p>
        </p:txBody>
      </p:sp>
      <p:sp>
        <p:nvSpPr>
          <p:cNvPr id="12" name="Organigramme : Processus 11"/>
          <p:cNvSpPr/>
          <p:nvPr/>
        </p:nvSpPr>
        <p:spPr>
          <a:xfrm>
            <a:off x="0" y="1640364"/>
            <a:ext cx="4539996" cy="612648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Une fiche par vœu ou sous vœu.</a:t>
            </a:r>
          </a:p>
        </p:txBody>
      </p:sp>
      <p:sp>
        <p:nvSpPr>
          <p:cNvPr id="13" name="Organigramme : Processus 12"/>
          <p:cNvSpPr/>
          <p:nvPr/>
        </p:nvSpPr>
        <p:spPr>
          <a:xfrm>
            <a:off x="0" y="5891458"/>
            <a:ext cx="12188954" cy="966542"/>
          </a:xfrm>
          <a:prstGeom prst="flowChartProcess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Dans le même temps l’élève remplit une rubrique « motivation » sur </a:t>
            </a:r>
            <a:r>
              <a:rPr lang="fr-FR" sz="28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Parcoursup</a:t>
            </a:r>
            <a:endParaRPr lang="fr-FR" sz="2800" b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fr-FR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Qui exclut toute autre demande de lettre par les formations d’accueil </a:t>
            </a:r>
          </a:p>
        </p:txBody>
      </p:sp>
      <p:sp>
        <p:nvSpPr>
          <p:cNvPr id="8" name="Explosion 1 7"/>
          <p:cNvSpPr/>
          <p:nvPr/>
        </p:nvSpPr>
        <p:spPr>
          <a:xfrm>
            <a:off x="-379476" y="3065405"/>
            <a:ext cx="3255264" cy="1842422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En lien avec le conseil de classe du 2</a:t>
            </a:r>
            <a:r>
              <a:rPr lang="fr-FR" b="1" baseline="30000" dirty="0" smtClean="0">
                <a:solidFill>
                  <a:schemeClr val="tx1"/>
                </a:solidFill>
              </a:rPr>
              <a:t>ème</a:t>
            </a:r>
            <a:r>
              <a:rPr lang="fr-FR" b="1" dirty="0" smtClean="0">
                <a:solidFill>
                  <a:schemeClr val="tx1"/>
                </a:solidFill>
              </a:rPr>
              <a:t> trimestre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14" name="Image 13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829" y="102356"/>
            <a:ext cx="1466215" cy="632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20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2" grpId="0" animBg="1"/>
      <p:bldP spid="1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33730"/>
              </p:ext>
            </p:extLst>
          </p:nvPr>
        </p:nvGraphicFramePr>
        <p:xfrm>
          <a:off x="0" y="0"/>
          <a:ext cx="3145536" cy="176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145536" cy="17698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803692" y="19924"/>
            <a:ext cx="6355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Du 4 avril  au 20 mai</a:t>
            </a:r>
          </a:p>
          <a:p>
            <a:pPr algn="ctr"/>
            <a:endParaRPr lang="fr-FR" sz="32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-704299" y="1764686"/>
            <a:ext cx="108630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 smtClean="0"/>
          </a:p>
          <a:p>
            <a:endParaRPr lang="fr-FR" sz="3200" b="1" dirty="0" smtClean="0"/>
          </a:p>
          <a:p>
            <a:endParaRPr lang="fr-FR" sz="3200" b="1" dirty="0"/>
          </a:p>
          <a:p>
            <a:endParaRPr lang="fr-FR" sz="3200" b="1" dirty="0" smtClean="0"/>
          </a:p>
          <a:p>
            <a:endParaRPr lang="fr-FR" sz="3200" b="1" dirty="0"/>
          </a:p>
        </p:txBody>
      </p:sp>
      <p:sp>
        <p:nvSpPr>
          <p:cNvPr id="6" name="Organigramme : Processus 5"/>
          <p:cNvSpPr/>
          <p:nvPr/>
        </p:nvSpPr>
        <p:spPr>
          <a:xfrm>
            <a:off x="3483864" y="842042"/>
            <a:ext cx="7552944" cy="77086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PERIODE DE TRAITEMENT PAR LES FORMATIONS D’ACCUEIL</a:t>
            </a:r>
            <a:endParaRPr lang="fr-FR" sz="2400" b="1" dirty="0"/>
          </a:p>
        </p:txBody>
      </p:sp>
      <p:sp>
        <p:nvSpPr>
          <p:cNvPr id="12" name="Organigramme : Processus 11"/>
          <p:cNvSpPr/>
          <p:nvPr/>
        </p:nvSpPr>
        <p:spPr>
          <a:xfrm>
            <a:off x="109728" y="1767438"/>
            <a:ext cx="11795760" cy="775766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Pour les formations sélectives: BTS, IUT, CPGE, Licences et Instituts Catholiques, Ecoles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 rien ne </a:t>
            </a:r>
            <a:r>
              <a:rPr lang="fr-FR" sz="2400" b="1" dirty="0" err="1" smtClean="0">
                <a:solidFill>
                  <a:schemeClr val="tx1"/>
                </a:solidFill>
              </a:rPr>
              <a:t>change:Les</a:t>
            </a:r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établissements classent les dossiers et répondent : </a:t>
            </a:r>
          </a:p>
        </p:txBody>
      </p:sp>
      <p:sp>
        <p:nvSpPr>
          <p:cNvPr id="16" name="Organigramme : Processus 15"/>
          <p:cNvSpPr/>
          <p:nvPr/>
        </p:nvSpPr>
        <p:spPr>
          <a:xfrm>
            <a:off x="694944" y="2866445"/>
            <a:ext cx="2350008" cy="47922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17" name="Organigramme : Processus 16"/>
          <p:cNvSpPr/>
          <p:nvPr/>
        </p:nvSpPr>
        <p:spPr>
          <a:xfrm>
            <a:off x="7216743" y="2915588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Organigramme : Processus 17"/>
          <p:cNvSpPr/>
          <p:nvPr/>
        </p:nvSpPr>
        <p:spPr>
          <a:xfrm>
            <a:off x="4274714" y="2929978"/>
            <a:ext cx="2350008" cy="4270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NON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9" name="Organigramme : Processus 18"/>
          <p:cNvSpPr/>
          <p:nvPr/>
        </p:nvSpPr>
        <p:spPr>
          <a:xfrm>
            <a:off x="109728" y="3528940"/>
            <a:ext cx="10963656" cy="567572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Pour les formations non sélectives: soit les universités publiques</a:t>
            </a:r>
          </a:p>
        </p:txBody>
      </p:sp>
      <p:sp>
        <p:nvSpPr>
          <p:cNvPr id="20" name="Organigramme : Processus 19"/>
          <p:cNvSpPr/>
          <p:nvPr/>
        </p:nvSpPr>
        <p:spPr>
          <a:xfrm>
            <a:off x="0" y="4279781"/>
            <a:ext cx="3931920" cy="612648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 les demandes n’excèdent pas les capacités</a:t>
            </a:r>
            <a:endParaRPr lang="fr-FR" b="1" dirty="0"/>
          </a:p>
        </p:txBody>
      </p:sp>
      <p:sp>
        <p:nvSpPr>
          <p:cNvPr id="21" name="Organigramme : Processus 20"/>
          <p:cNvSpPr/>
          <p:nvPr/>
        </p:nvSpPr>
        <p:spPr>
          <a:xfrm>
            <a:off x="4274714" y="4413203"/>
            <a:ext cx="2350008" cy="47922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22" name="Organigramme : Processus 21"/>
          <p:cNvSpPr/>
          <p:nvPr/>
        </p:nvSpPr>
        <p:spPr>
          <a:xfrm>
            <a:off x="7189099" y="4391737"/>
            <a:ext cx="2350008" cy="47922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Oui/Si</a:t>
            </a:r>
            <a:endParaRPr lang="fr-FR" dirty="0"/>
          </a:p>
        </p:txBody>
      </p:sp>
      <p:sp>
        <p:nvSpPr>
          <p:cNvPr id="23" name="Organigramme : Processus 22"/>
          <p:cNvSpPr/>
          <p:nvPr/>
        </p:nvSpPr>
        <p:spPr>
          <a:xfrm>
            <a:off x="7189099" y="4936908"/>
            <a:ext cx="5007864" cy="479226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Si vaut acceptation </a:t>
            </a:r>
            <a:r>
              <a:rPr lang="fr-FR" b="1" dirty="0" smtClean="0"/>
              <a:t>si le jeune accepte de suivre un dispositif de mise à niveau au regard des attendus</a:t>
            </a:r>
            <a:endParaRPr lang="fr-FR" b="1" dirty="0"/>
          </a:p>
        </p:txBody>
      </p:sp>
      <p:sp>
        <p:nvSpPr>
          <p:cNvPr id="24" name="Organigramme : Processus 23"/>
          <p:cNvSpPr/>
          <p:nvPr/>
        </p:nvSpPr>
        <p:spPr>
          <a:xfrm>
            <a:off x="0" y="5416134"/>
            <a:ext cx="3931920" cy="612648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Si les demandes excèdent pas les capacités</a:t>
            </a:r>
            <a:endParaRPr lang="fr-FR" b="1" dirty="0"/>
          </a:p>
        </p:txBody>
      </p:sp>
      <p:sp>
        <p:nvSpPr>
          <p:cNvPr id="25" name="Organigramme : Processus 24"/>
          <p:cNvSpPr/>
          <p:nvPr/>
        </p:nvSpPr>
        <p:spPr>
          <a:xfrm>
            <a:off x="4249409" y="5527110"/>
            <a:ext cx="2350008" cy="47922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26" name="Organigramme : Processus 25"/>
          <p:cNvSpPr/>
          <p:nvPr/>
        </p:nvSpPr>
        <p:spPr>
          <a:xfrm>
            <a:off x="7045700" y="5531567"/>
            <a:ext cx="2350008" cy="47922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Oui/Si</a:t>
            </a:r>
            <a:endParaRPr lang="fr-FR" dirty="0"/>
          </a:p>
        </p:txBody>
      </p:sp>
      <p:sp>
        <p:nvSpPr>
          <p:cNvPr id="27" name="Organigramme : Processus 26"/>
          <p:cNvSpPr/>
          <p:nvPr/>
        </p:nvSpPr>
        <p:spPr>
          <a:xfrm>
            <a:off x="9841991" y="5511476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8" name="Organigramme : Processus 27"/>
          <p:cNvSpPr/>
          <p:nvPr/>
        </p:nvSpPr>
        <p:spPr>
          <a:xfrm>
            <a:off x="0" y="6115494"/>
            <a:ext cx="12316968" cy="742505"/>
          </a:xfrm>
          <a:prstGeom prst="flowChartProcess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L’avis doit être formulé au regard de la motivation et de la cohérence projet formation. Notamment au regard des attendus. Les </a:t>
            </a:r>
            <a:r>
              <a:rPr lang="fr-FR" sz="2400" b="1" dirty="0" err="1" smtClean="0">
                <a:solidFill>
                  <a:srgbClr val="FF0000"/>
                </a:solidFill>
              </a:rPr>
              <a:t>résutats</a:t>
            </a:r>
            <a:r>
              <a:rPr lang="fr-FR" sz="2400" b="1" dirty="0" smtClean="0">
                <a:solidFill>
                  <a:srgbClr val="FF0000"/>
                </a:solidFill>
              </a:rPr>
              <a:t> du nouveau Bac pourront être pris en compte</a:t>
            </a:r>
          </a:p>
        </p:txBody>
      </p:sp>
      <p:sp>
        <p:nvSpPr>
          <p:cNvPr id="29" name="Organigramme : Processus 28"/>
          <p:cNvSpPr/>
          <p:nvPr/>
        </p:nvSpPr>
        <p:spPr>
          <a:xfrm>
            <a:off x="669639" y="2852055"/>
            <a:ext cx="2350008" cy="47922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30" name="Organigramme : Processus 29"/>
          <p:cNvSpPr/>
          <p:nvPr/>
        </p:nvSpPr>
        <p:spPr>
          <a:xfrm>
            <a:off x="4249409" y="2915588"/>
            <a:ext cx="2350008" cy="4270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NON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1" name="Image 30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784" y="48807"/>
            <a:ext cx="1466215" cy="632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84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33730"/>
              </p:ext>
            </p:extLst>
          </p:nvPr>
        </p:nvGraphicFramePr>
        <p:xfrm>
          <a:off x="0" y="0"/>
          <a:ext cx="3145536" cy="176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145536" cy="17698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995928" y="141650"/>
            <a:ext cx="6355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 partir du 22 mai et de 7 jours en 7 jours</a:t>
            </a:r>
          </a:p>
          <a:p>
            <a:pPr algn="ctr"/>
            <a:endParaRPr lang="fr-FR" sz="3200" b="1" dirty="0"/>
          </a:p>
        </p:txBody>
      </p:sp>
      <p:sp>
        <p:nvSpPr>
          <p:cNvPr id="4" name="Organigramme : Processus 3"/>
          <p:cNvSpPr/>
          <p:nvPr/>
        </p:nvSpPr>
        <p:spPr>
          <a:xfrm>
            <a:off x="0" y="2053510"/>
            <a:ext cx="3931920" cy="612648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Sc</a:t>
            </a:r>
            <a:r>
              <a:rPr lang="fr-FR" b="1" dirty="0" smtClean="0"/>
              <a:t> Eco Panthéon Assas </a:t>
            </a:r>
            <a:endParaRPr lang="fr-FR" b="1" dirty="0"/>
          </a:p>
        </p:txBody>
      </p:sp>
      <p:sp>
        <p:nvSpPr>
          <p:cNvPr id="6" name="Organigramme : Processus 5"/>
          <p:cNvSpPr/>
          <p:nvPr/>
        </p:nvSpPr>
        <p:spPr>
          <a:xfrm>
            <a:off x="3722101" y="766741"/>
            <a:ext cx="7552944" cy="612648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RETOUR SUR LES VOEUX  </a:t>
            </a:r>
            <a:endParaRPr lang="fr-FR" sz="2400" b="1" dirty="0"/>
          </a:p>
        </p:txBody>
      </p:sp>
      <p:sp>
        <p:nvSpPr>
          <p:cNvPr id="7" name="Organigramme : Processus 6"/>
          <p:cNvSpPr/>
          <p:nvPr/>
        </p:nvSpPr>
        <p:spPr>
          <a:xfrm>
            <a:off x="5148565" y="2066341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Organigramme : Processus 9"/>
          <p:cNvSpPr/>
          <p:nvPr/>
        </p:nvSpPr>
        <p:spPr>
          <a:xfrm>
            <a:off x="0" y="2849079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err="1" smtClean="0"/>
              <a:t>Sc</a:t>
            </a:r>
            <a:r>
              <a:rPr lang="fr-FR" b="1" dirty="0" smtClean="0"/>
              <a:t> Eco Nanterre</a:t>
            </a:r>
          </a:p>
          <a:p>
            <a:pPr algn="ctr"/>
            <a:endParaRPr lang="fr-FR" b="1" dirty="0"/>
          </a:p>
        </p:txBody>
      </p:sp>
      <p:sp>
        <p:nvSpPr>
          <p:cNvPr id="12" name="Organigramme : Processus 11"/>
          <p:cNvSpPr/>
          <p:nvPr/>
        </p:nvSpPr>
        <p:spPr>
          <a:xfrm>
            <a:off x="64008" y="5116077"/>
            <a:ext cx="3931920" cy="571491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BTS Commerce International                Lycée Z</a:t>
            </a:r>
          </a:p>
          <a:p>
            <a:pPr algn="ctr"/>
            <a:endParaRPr lang="fr-FR" b="1" dirty="0"/>
          </a:p>
        </p:txBody>
      </p:sp>
      <p:sp>
        <p:nvSpPr>
          <p:cNvPr id="13" name="Organigramme : Processus 12"/>
          <p:cNvSpPr/>
          <p:nvPr/>
        </p:nvSpPr>
        <p:spPr>
          <a:xfrm>
            <a:off x="18288" y="5928075"/>
            <a:ext cx="3931920" cy="493373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b="1" dirty="0" smtClean="0"/>
              <a:t>CPGE ECT Lycée Z</a:t>
            </a:r>
          </a:p>
          <a:p>
            <a:pPr algn="ctr"/>
            <a:endParaRPr lang="fr-FR" dirty="0"/>
          </a:p>
        </p:txBody>
      </p:sp>
      <p:sp>
        <p:nvSpPr>
          <p:cNvPr id="14" name="Organigramme : Processus 13"/>
          <p:cNvSpPr/>
          <p:nvPr/>
        </p:nvSpPr>
        <p:spPr>
          <a:xfrm>
            <a:off x="18288" y="3595839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BTS MUC </a:t>
            </a:r>
            <a:r>
              <a:rPr lang="fr-FR" dirty="0" err="1" smtClean="0"/>
              <a:t>lycee</a:t>
            </a:r>
            <a:r>
              <a:rPr lang="fr-FR" dirty="0" smtClean="0"/>
              <a:t> X</a:t>
            </a:r>
          </a:p>
          <a:p>
            <a:pPr algn="ctr"/>
            <a:endParaRPr lang="fr-FR" dirty="0"/>
          </a:p>
        </p:txBody>
      </p:sp>
      <p:sp>
        <p:nvSpPr>
          <p:cNvPr id="15" name="Organigramme : Processus 14"/>
          <p:cNvSpPr/>
          <p:nvPr/>
        </p:nvSpPr>
        <p:spPr>
          <a:xfrm>
            <a:off x="-18288" y="4389261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BTS MUC lycée Y</a:t>
            </a:r>
          </a:p>
          <a:p>
            <a:pPr algn="ctr"/>
            <a:endParaRPr lang="fr-FR" b="1" dirty="0"/>
          </a:p>
        </p:txBody>
      </p:sp>
      <p:sp>
        <p:nvSpPr>
          <p:cNvPr id="16" name="Organigramme : Processus 15"/>
          <p:cNvSpPr/>
          <p:nvPr/>
        </p:nvSpPr>
        <p:spPr>
          <a:xfrm>
            <a:off x="5148565" y="2832821"/>
            <a:ext cx="2350008" cy="47820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 si  </a:t>
            </a:r>
            <a:endParaRPr lang="fr-FR" dirty="0"/>
          </a:p>
        </p:txBody>
      </p:sp>
      <p:sp>
        <p:nvSpPr>
          <p:cNvPr id="17" name="Organigramme : Processus 16"/>
          <p:cNvSpPr/>
          <p:nvPr/>
        </p:nvSpPr>
        <p:spPr>
          <a:xfrm>
            <a:off x="5148565" y="5928075"/>
            <a:ext cx="2350008" cy="4270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NON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0" name="Organigramme : Processus 19"/>
          <p:cNvSpPr/>
          <p:nvPr/>
        </p:nvSpPr>
        <p:spPr>
          <a:xfrm>
            <a:off x="5148565" y="4313387"/>
            <a:ext cx="2350008" cy="47922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21" name="Organigramme : Processus 20"/>
          <p:cNvSpPr/>
          <p:nvPr/>
        </p:nvSpPr>
        <p:spPr>
          <a:xfrm>
            <a:off x="5148565" y="5098437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9" name="Organigramme : Processus 28"/>
          <p:cNvSpPr/>
          <p:nvPr/>
        </p:nvSpPr>
        <p:spPr>
          <a:xfrm>
            <a:off x="5148565" y="3569772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8" name="Image 17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937" y="79789"/>
            <a:ext cx="1466215" cy="632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87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33730"/>
              </p:ext>
            </p:extLst>
          </p:nvPr>
        </p:nvGraphicFramePr>
        <p:xfrm>
          <a:off x="0" y="0"/>
          <a:ext cx="3145536" cy="176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145536" cy="17698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995928" y="141650"/>
            <a:ext cx="6355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 partir du 22 mai et de 7 jours en 7 jours</a:t>
            </a:r>
          </a:p>
          <a:p>
            <a:pPr algn="ctr"/>
            <a:endParaRPr lang="fr-FR" sz="3200" b="1" dirty="0"/>
          </a:p>
        </p:txBody>
      </p:sp>
      <p:sp>
        <p:nvSpPr>
          <p:cNvPr id="4" name="Organigramme : Processus 3"/>
          <p:cNvSpPr/>
          <p:nvPr/>
        </p:nvSpPr>
        <p:spPr>
          <a:xfrm>
            <a:off x="0" y="2053510"/>
            <a:ext cx="3931920" cy="612648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Sc</a:t>
            </a:r>
            <a:r>
              <a:rPr lang="fr-FR" b="1" dirty="0" smtClean="0"/>
              <a:t> Eco Panthéon Assas </a:t>
            </a:r>
            <a:endParaRPr lang="fr-FR" b="1" dirty="0"/>
          </a:p>
        </p:txBody>
      </p:sp>
      <p:sp>
        <p:nvSpPr>
          <p:cNvPr id="6" name="Organigramme : Processus 5"/>
          <p:cNvSpPr/>
          <p:nvPr/>
        </p:nvSpPr>
        <p:spPr>
          <a:xfrm>
            <a:off x="3722101" y="766741"/>
            <a:ext cx="7552944" cy="612648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RETOUR SUR LES VOEUX  </a:t>
            </a:r>
            <a:endParaRPr lang="fr-FR" sz="2400" b="1" dirty="0"/>
          </a:p>
        </p:txBody>
      </p:sp>
      <p:sp>
        <p:nvSpPr>
          <p:cNvPr id="7" name="Organigramme : Processus 6"/>
          <p:cNvSpPr/>
          <p:nvPr/>
        </p:nvSpPr>
        <p:spPr>
          <a:xfrm>
            <a:off x="5148565" y="2066341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Organigramme : Processus 9"/>
          <p:cNvSpPr/>
          <p:nvPr/>
        </p:nvSpPr>
        <p:spPr>
          <a:xfrm>
            <a:off x="0" y="2849079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err="1" smtClean="0"/>
              <a:t>Sc</a:t>
            </a:r>
            <a:r>
              <a:rPr lang="fr-FR" b="1" dirty="0" smtClean="0"/>
              <a:t> Eco Nanterre</a:t>
            </a:r>
          </a:p>
          <a:p>
            <a:pPr algn="ctr"/>
            <a:endParaRPr lang="fr-FR" b="1" dirty="0"/>
          </a:p>
        </p:txBody>
      </p:sp>
      <p:sp>
        <p:nvSpPr>
          <p:cNvPr id="12" name="Organigramme : Processus 11"/>
          <p:cNvSpPr/>
          <p:nvPr/>
        </p:nvSpPr>
        <p:spPr>
          <a:xfrm>
            <a:off x="64008" y="5116077"/>
            <a:ext cx="3931920" cy="571491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BTS Commerce International                Lycée Z</a:t>
            </a:r>
          </a:p>
          <a:p>
            <a:pPr algn="ctr"/>
            <a:endParaRPr lang="fr-FR" b="1" dirty="0"/>
          </a:p>
        </p:txBody>
      </p:sp>
      <p:sp>
        <p:nvSpPr>
          <p:cNvPr id="13" name="Organigramme : Processus 12"/>
          <p:cNvSpPr/>
          <p:nvPr/>
        </p:nvSpPr>
        <p:spPr>
          <a:xfrm>
            <a:off x="18288" y="5928075"/>
            <a:ext cx="3931920" cy="493373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b="1" dirty="0" smtClean="0"/>
              <a:t>CPGE ECT Lycée Z</a:t>
            </a:r>
          </a:p>
          <a:p>
            <a:pPr algn="ctr"/>
            <a:endParaRPr lang="fr-FR" dirty="0"/>
          </a:p>
        </p:txBody>
      </p:sp>
      <p:sp>
        <p:nvSpPr>
          <p:cNvPr id="14" name="Organigramme : Processus 13"/>
          <p:cNvSpPr/>
          <p:nvPr/>
        </p:nvSpPr>
        <p:spPr>
          <a:xfrm>
            <a:off x="18288" y="3595839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BTS MUC </a:t>
            </a:r>
            <a:r>
              <a:rPr lang="fr-FR" dirty="0" err="1" smtClean="0"/>
              <a:t>lycee</a:t>
            </a:r>
            <a:r>
              <a:rPr lang="fr-FR" dirty="0" smtClean="0"/>
              <a:t> X</a:t>
            </a:r>
          </a:p>
          <a:p>
            <a:pPr algn="ctr"/>
            <a:endParaRPr lang="fr-FR" dirty="0"/>
          </a:p>
        </p:txBody>
      </p:sp>
      <p:sp>
        <p:nvSpPr>
          <p:cNvPr id="15" name="Organigramme : Processus 14"/>
          <p:cNvSpPr/>
          <p:nvPr/>
        </p:nvSpPr>
        <p:spPr>
          <a:xfrm>
            <a:off x="-18288" y="4389261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BTS MUC lycée Y</a:t>
            </a:r>
          </a:p>
          <a:p>
            <a:pPr algn="ctr"/>
            <a:endParaRPr lang="fr-FR" b="1" dirty="0"/>
          </a:p>
        </p:txBody>
      </p:sp>
      <p:sp>
        <p:nvSpPr>
          <p:cNvPr id="16" name="Organigramme : Processus 15"/>
          <p:cNvSpPr/>
          <p:nvPr/>
        </p:nvSpPr>
        <p:spPr>
          <a:xfrm>
            <a:off x="5148565" y="2832821"/>
            <a:ext cx="2350008" cy="47820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 si  </a:t>
            </a:r>
            <a:endParaRPr lang="fr-FR" dirty="0"/>
          </a:p>
        </p:txBody>
      </p:sp>
      <p:sp>
        <p:nvSpPr>
          <p:cNvPr id="17" name="Organigramme : Processus 16"/>
          <p:cNvSpPr/>
          <p:nvPr/>
        </p:nvSpPr>
        <p:spPr>
          <a:xfrm>
            <a:off x="5148565" y="5928075"/>
            <a:ext cx="2350008" cy="4270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NON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0" name="Organigramme : Processus 19"/>
          <p:cNvSpPr/>
          <p:nvPr/>
        </p:nvSpPr>
        <p:spPr>
          <a:xfrm>
            <a:off x="5148565" y="4313387"/>
            <a:ext cx="2350008" cy="47922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21" name="Organigramme : Processus 20"/>
          <p:cNvSpPr/>
          <p:nvPr/>
        </p:nvSpPr>
        <p:spPr>
          <a:xfrm>
            <a:off x="5148565" y="5098437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9" name="Organigramme : Processus 28"/>
          <p:cNvSpPr/>
          <p:nvPr/>
        </p:nvSpPr>
        <p:spPr>
          <a:xfrm>
            <a:off x="5148565" y="3569772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8" name="Image 17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937" y="79789"/>
            <a:ext cx="1466215" cy="63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Explosion 1 18"/>
          <p:cNvSpPr/>
          <p:nvPr/>
        </p:nvSpPr>
        <p:spPr>
          <a:xfrm>
            <a:off x="6729778" y="2004480"/>
            <a:ext cx="5278374" cy="429933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Un temps de décisions pour lequel l’accompagnement des jeunes par leurs enseignants sera très important.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7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33730"/>
              </p:ext>
            </p:extLst>
          </p:nvPr>
        </p:nvGraphicFramePr>
        <p:xfrm>
          <a:off x="0" y="0"/>
          <a:ext cx="3145536" cy="1769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Présentation" r:id="rId5" imgW="6094644" imgH="3427618" progId="PowerPoint.Show.12">
                  <p:embed/>
                </p:oleObj>
              </mc:Choice>
              <mc:Fallback>
                <p:oleObj name="Présentation" r:id="rId5" imgW="6094644" imgH="3427618" progId="PowerPoint.Show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145536" cy="17698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995927" y="0"/>
            <a:ext cx="7279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A partir du 22 mai et de 7 jours en 7 jours avec suspension pendant les épreuves du Baccalauréat</a:t>
            </a:r>
          </a:p>
          <a:p>
            <a:pPr algn="ctr"/>
            <a:endParaRPr lang="fr-FR" sz="3200" b="1" dirty="0"/>
          </a:p>
        </p:txBody>
      </p:sp>
      <p:sp>
        <p:nvSpPr>
          <p:cNvPr id="4" name="Organigramme : Processus 3"/>
          <p:cNvSpPr/>
          <p:nvPr/>
        </p:nvSpPr>
        <p:spPr>
          <a:xfrm>
            <a:off x="0" y="2053510"/>
            <a:ext cx="3931920" cy="612648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 smtClean="0"/>
              <a:t>Sc</a:t>
            </a:r>
            <a:r>
              <a:rPr lang="fr-FR" b="1" dirty="0" smtClean="0"/>
              <a:t> Eco Panthéon Assas </a:t>
            </a:r>
            <a:endParaRPr lang="fr-FR" b="1" dirty="0"/>
          </a:p>
        </p:txBody>
      </p:sp>
      <p:sp>
        <p:nvSpPr>
          <p:cNvPr id="6" name="Organigramme : Processus 5"/>
          <p:cNvSpPr/>
          <p:nvPr/>
        </p:nvSpPr>
        <p:spPr>
          <a:xfrm>
            <a:off x="3722100" y="828474"/>
            <a:ext cx="7552944" cy="104211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/>
              <a:t>RETOUR SUR LES VŒUX</a:t>
            </a:r>
          </a:p>
          <a:p>
            <a:pPr marL="457200" indent="-457200" algn="ctr">
              <a:buAutoNum type="arabicPeriod"/>
            </a:pPr>
            <a:r>
              <a:rPr lang="fr-FR" sz="2400" b="1" dirty="0" smtClean="0"/>
              <a:t>Le jeune choisit parmi les « oui » et « oui si » </a:t>
            </a:r>
          </a:p>
        </p:txBody>
      </p:sp>
      <p:sp>
        <p:nvSpPr>
          <p:cNvPr id="7" name="Organigramme : Processus 6"/>
          <p:cNvSpPr/>
          <p:nvPr/>
        </p:nvSpPr>
        <p:spPr>
          <a:xfrm>
            <a:off x="5148565" y="2066341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Organigramme : Processus 9"/>
          <p:cNvSpPr/>
          <p:nvPr/>
        </p:nvSpPr>
        <p:spPr>
          <a:xfrm>
            <a:off x="0" y="2849079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err="1" smtClean="0"/>
              <a:t>Sc</a:t>
            </a:r>
            <a:r>
              <a:rPr lang="fr-FR" b="1" dirty="0" smtClean="0"/>
              <a:t> Eco Nanterre</a:t>
            </a:r>
          </a:p>
          <a:p>
            <a:pPr algn="ctr"/>
            <a:endParaRPr lang="fr-FR" b="1" dirty="0"/>
          </a:p>
        </p:txBody>
      </p:sp>
      <p:sp>
        <p:nvSpPr>
          <p:cNvPr id="12" name="Organigramme : Processus 11"/>
          <p:cNvSpPr/>
          <p:nvPr/>
        </p:nvSpPr>
        <p:spPr>
          <a:xfrm>
            <a:off x="64008" y="5116077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BTS Commerce International Le Rebours</a:t>
            </a:r>
          </a:p>
          <a:p>
            <a:pPr algn="ctr"/>
            <a:endParaRPr lang="fr-FR" b="1" dirty="0"/>
          </a:p>
        </p:txBody>
      </p:sp>
      <p:sp>
        <p:nvSpPr>
          <p:cNvPr id="13" name="Organigramme : Processus 12"/>
          <p:cNvSpPr/>
          <p:nvPr/>
        </p:nvSpPr>
        <p:spPr>
          <a:xfrm>
            <a:off x="18288" y="5928075"/>
            <a:ext cx="3931920" cy="493373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CPGE ECT Le Rebours</a:t>
            </a:r>
          </a:p>
          <a:p>
            <a:pPr algn="ctr"/>
            <a:endParaRPr lang="fr-FR" dirty="0"/>
          </a:p>
        </p:txBody>
      </p:sp>
      <p:sp>
        <p:nvSpPr>
          <p:cNvPr id="14" name="Organigramme : Processus 13"/>
          <p:cNvSpPr/>
          <p:nvPr/>
        </p:nvSpPr>
        <p:spPr>
          <a:xfrm>
            <a:off x="18288" y="3595839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r>
              <a:rPr lang="fr-FR" dirty="0" smtClean="0"/>
              <a:t>BTS MUC A de Mun</a:t>
            </a:r>
          </a:p>
          <a:p>
            <a:pPr algn="ctr"/>
            <a:endParaRPr lang="fr-FR" dirty="0"/>
          </a:p>
        </p:txBody>
      </p:sp>
      <p:sp>
        <p:nvSpPr>
          <p:cNvPr id="15" name="Organigramme : Processus 14"/>
          <p:cNvSpPr/>
          <p:nvPr/>
        </p:nvSpPr>
        <p:spPr>
          <a:xfrm>
            <a:off x="-18288" y="4389261"/>
            <a:ext cx="3931920" cy="493347"/>
          </a:xfrm>
          <a:prstGeom prst="flowChartProcess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BTS MUC Diderot</a:t>
            </a:r>
          </a:p>
          <a:p>
            <a:pPr algn="ctr"/>
            <a:endParaRPr lang="fr-FR" b="1" dirty="0"/>
          </a:p>
        </p:txBody>
      </p:sp>
      <p:sp>
        <p:nvSpPr>
          <p:cNvPr id="16" name="Organigramme : Processus 15"/>
          <p:cNvSpPr/>
          <p:nvPr/>
        </p:nvSpPr>
        <p:spPr>
          <a:xfrm>
            <a:off x="5148565" y="2832821"/>
            <a:ext cx="2350008" cy="47820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 si  </a:t>
            </a:r>
            <a:endParaRPr lang="fr-FR" dirty="0"/>
          </a:p>
        </p:txBody>
      </p:sp>
      <p:sp>
        <p:nvSpPr>
          <p:cNvPr id="17" name="Organigramme : Processus 16"/>
          <p:cNvSpPr/>
          <p:nvPr/>
        </p:nvSpPr>
        <p:spPr>
          <a:xfrm>
            <a:off x="5148565" y="5928075"/>
            <a:ext cx="2350008" cy="4270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NON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0" name="Organigramme : Processus 19"/>
          <p:cNvSpPr/>
          <p:nvPr/>
        </p:nvSpPr>
        <p:spPr>
          <a:xfrm>
            <a:off x="5148565" y="4313387"/>
            <a:ext cx="2350008" cy="479226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Oui</a:t>
            </a:r>
            <a:endParaRPr lang="fr-FR" dirty="0"/>
          </a:p>
        </p:txBody>
      </p:sp>
      <p:sp>
        <p:nvSpPr>
          <p:cNvPr id="21" name="Organigramme : Processus 20"/>
          <p:cNvSpPr/>
          <p:nvPr/>
        </p:nvSpPr>
        <p:spPr>
          <a:xfrm>
            <a:off x="5148565" y="5098437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2" name="Organigramme : Processus 21"/>
          <p:cNvSpPr/>
          <p:nvPr/>
        </p:nvSpPr>
        <p:spPr>
          <a:xfrm>
            <a:off x="8227045" y="2832821"/>
            <a:ext cx="2350008" cy="478205"/>
          </a:xfrm>
          <a:prstGeom prst="flowChartProcess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J’accepte</a:t>
            </a:r>
            <a:endParaRPr lang="fr-FR" b="1" dirty="0"/>
          </a:p>
        </p:txBody>
      </p:sp>
      <p:sp>
        <p:nvSpPr>
          <p:cNvPr id="25" name="Organigramme : Processus 24"/>
          <p:cNvSpPr/>
          <p:nvPr/>
        </p:nvSpPr>
        <p:spPr>
          <a:xfrm>
            <a:off x="8227045" y="4314408"/>
            <a:ext cx="2350008" cy="478205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Je renonce</a:t>
            </a:r>
            <a:endParaRPr lang="fr-FR" b="1" dirty="0"/>
          </a:p>
        </p:txBody>
      </p:sp>
      <p:sp>
        <p:nvSpPr>
          <p:cNvPr id="29" name="Organigramme : Processus 28"/>
          <p:cNvSpPr/>
          <p:nvPr/>
        </p:nvSpPr>
        <p:spPr>
          <a:xfrm>
            <a:off x="5148565" y="3569772"/>
            <a:ext cx="2350008" cy="510987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Attente 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4" name="Image 23" descr="C:\Users\user\Documents\sauvegarde130312\mees documents\EC\DOSSIERS PERMANENTS\ENSGNTSUP\RENASUP\0.RENASUPDOCOFFICIELLE\logo et en tete renasup\logorenasup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520" y="78331"/>
            <a:ext cx="1173480" cy="53431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Explosion 1 25"/>
          <p:cNvSpPr/>
          <p:nvPr/>
        </p:nvSpPr>
        <p:spPr>
          <a:xfrm>
            <a:off x="3220211" y="612648"/>
            <a:ext cx="8357616" cy="5471975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« Oui »  et « Oui si » ont le même statut puisque que l’université s’engage à inscrire à partir du moment où le jeune a accepté de suivre le dispositif correspondant au « si »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74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890</Words>
  <Application>Microsoft Macintosh PowerPoint</Application>
  <PresentationFormat>Personnalisé</PresentationFormat>
  <Paragraphs>214</Paragraphs>
  <Slides>13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5" baseType="lpstr">
      <vt:lpstr>Thème Office</vt:lpstr>
      <vt:lpstr>Présentation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JM Petit</dc:creator>
  <cp:lastModifiedBy>Virginie Leray</cp:lastModifiedBy>
  <cp:revision>36</cp:revision>
  <dcterms:created xsi:type="dcterms:W3CDTF">2018-01-30T06:52:01Z</dcterms:created>
  <dcterms:modified xsi:type="dcterms:W3CDTF">2018-02-09T23:17:13Z</dcterms:modified>
</cp:coreProperties>
</file>